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4"/>
  </p:notesMasterIdLst>
  <p:sldIdLst>
    <p:sldId id="287" r:id="rId2"/>
    <p:sldId id="288" r:id="rId3"/>
    <p:sldId id="289" r:id="rId4"/>
    <p:sldId id="292" r:id="rId5"/>
    <p:sldId id="291" r:id="rId6"/>
    <p:sldId id="261" r:id="rId7"/>
    <p:sldId id="290" r:id="rId8"/>
    <p:sldId id="265" r:id="rId9"/>
    <p:sldId id="267" r:id="rId10"/>
    <p:sldId id="268" r:id="rId11"/>
    <p:sldId id="270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60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8BB98-7082-42D9-860B-6254B66B8648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F7E1E2-65C0-44E6-BEEE-649864F75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F7E1E2-65C0-44E6-BEEE-649864F7581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F7E1E2-65C0-44E6-BEEE-649864F7581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C64F-0850-43E0-82C3-DC9BE1837CB0}" type="datetimeFigureOut">
              <a:rPr lang="en-US" smtClean="0"/>
              <a:pPr/>
              <a:t>3/12/2014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02C8A25-2F6B-4C38-9C93-13DF26C20B6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C64F-0850-43E0-82C3-DC9BE1837CB0}" type="datetimeFigureOut">
              <a:rPr lang="en-US" smtClean="0"/>
              <a:pPr/>
              <a:t>3/12/2014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8A25-2F6B-4C38-9C93-13DF26C20B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C64F-0850-43E0-82C3-DC9BE1837CB0}" type="datetimeFigureOut">
              <a:rPr lang="en-US" smtClean="0"/>
              <a:pPr/>
              <a:t>3/12/2014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8A25-2F6B-4C38-9C93-13DF26C20B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C64F-0850-43E0-82C3-DC9BE1837CB0}" type="datetimeFigureOut">
              <a:rPr lang="en-US" smtClean="0"/>
              <a:pPr/>
              <a:t>3/12/2014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8A25-2F6B-4C38-9C93-13DF26C20B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C64F-0850-43E0-82C3-DC9BE1837CB0}" type="datetimeFigureOut">
              <a:rPr lang="en-US" smtClean="0"/>
              <a:pPr/>
              <a:t>3/12/2014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8A25-2F6B-4C38-9C93-13DF26C20B6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C64F-0850-43E0-82C3-DC9BE1837CB0}" type="datetimeFigureOut">
              <a:rPr lang="en-US" smtClean="0"/>
              <a:pPr/>
              <a:t>3/12/2014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8A25-2F6B-4C38-9C93-13DF26C20B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C64F-0850-43E0-82C3-DC9BE1837CB0}" type="datetimeFigureOut">
              <a:rPr lang="en-US" smtClean="0"/>
              <a:pPr/>
              <a:t>3/12/2014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8A25-2F6B-4C38-9C93-13DF26C20B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C64F-0850-43E0-82C3-DC9BE1837CB0}" type="datetimeFigureOut">
              <a:rPr lang="en-US" smtClean="0"/>
              <a:pPr/>
              <a:t>3/12/2014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8A25-2F6B-4C38-9C93-13DF26C20B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C64F-0850-43E0-82C3-DC9BE1837CB0}" type="datetimeFigureOut">
              <a:rPr lang="en-US" smtClean="0"/>
              <a:pPr/>
              <a:t>3/12/2014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8A25-2F6B-4C38-9C93-13DF26C20B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C64F-0850-43E0-82C3-DC9BE1837CB0}" type="datetimeFigureOut">
              <a:rPr lang="en-US" smtClean="0"/>
              <a:pPr/>
              <a:t>3/12/2014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8A25-2F6B-4C38-9C93-13DF26C20B6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C64F-0850-43E0-82C3-DC9BE1837CB0}" type="datetimeFigureOut">
              <a:rPr lang="en-US" smtClean="0"/>
              <a:pPr/>
              <a:t>3/12/2014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8A25-2F6B-4C38-9C93-13DF26C20B6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AB5C64F-0850-43E0-82C3-DC9BE1837CB0}" type="datetimeFigureOut">
              <a:rPr lang="en-US" smtClean="0"/>
              <a:pPr/>
              <a:t>3/12/2014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02C8A25-2F6B-4C38-9C93-13DF26C20B6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00826" y="1571612"/>
            <a:ext cx="2095510" cy="50167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sz="4000" dirty="0" smtClean="0">
                <a:solidFill>
                  <a:srgbClr val="00B050"/>
                </a:solidFill>
                <a:cs typeface="B Jadid" pitchFamily="2" charset="-78"/>
              </a:rPr>
              <a:t>  بررسی</a:t>
            </a:r>
          </a:p>
          <a:p>
            <a:pPr algn="r" rtl="1"/>
            <a:r>
              <a:rPr lang="fa-IR" sz="4000" dirty="0" smtClean="0">
                <a:solidFill>
                  <a:srgbClr val="00B050"/>
                </a:solidFill>
                <a:cs typeface="B Jadid" pitchFamily="2" charset="-78"/>
              </a:rPr>
              <a:t> راهنمای</a:t>
            </a:r>
          </a:p>
          <a:p>
            <a:pPr algn="r" rtl="1"/>
            <a:r>
              <a:rPr lang="fa-IR" sz="4000" dirty="0" smtClean="0">
                <a:solidFill>
                  <a:srgbClr val="00B050"/>
                </a:solidFill>
                <a:cs typeface="B Jadid" pitchFamily="2" charset="-78"/>
              </a:rPr>
              <a:t> تشخیصی</a:t>
            </a:r>
          </a:p>
          <a:p>
            <a:pPr algn="r" rtl="1"/>
            <a:r>
              <a:rPr lang="fa-IR" sz="4000" dirty="0" smtClean="0">
                <a:solidFill>
                  <a:srgbClr val="00B050"/>
                </a:solidFill>
                <a:cs typeface="B Jadid" pitchFamily="2" charset="-78"/>
              </a:rPr>
              <a:t> وآماری</a:t>
            </a:r>
          </a:p>
          <a:p>
            <a:pPr algn="r" rtl="1"/>
            <a:endParaRPr lang="fa-IR" sz="4000" dirty="0" smtClean="0">
              <a:solidFill>
                <a:srgbClr val="00B050"/>
              </a:solidFill>
              <a:cs typeface="B Jadid" pitchFamily="2" charset="-78"/>
            </a:endParaRPr>
          </a:p>
          <a:p>
            <a:pPr algn="r" rtl="1"/>
            <a:endParaRPr lang="fa-IR" sz="4000" dirty="0" smtClean="0">
              <a:solidFill>
                <a:schemeClr val="accent2">
                  <a:lumMod val="60000"/>
                  <a:lumOff val="40000"/>
                </a:schemeClr>
              </a:solidFill>
              <a:cs typeface="B Jadid" pitchFamily="2" charset="-78"/>
            </a:endParaRPr>
          </a:p>
          <a:p>
            <a:pPr algn="ctr" rtl="1"/>
            <a:r>
              <a:rPr lang="en-US" sz="4000" b="1" dirty="0" smtClean="0">
                <a:solidFill>
                  <a:srgbClr val="00B050"/>
                </a:solidFill>
                <a:latin typeface="Castellar" pitchFamily="18" charset="0"/>
                <a:cs typeface="B Jadid" pitchFamily="2" charset="-78"/>
              </a:rPr>
              <a:t>Dsm-5</a:t>
            </a:r>
            <a:endParaRPr lang="fa-IR" sz="4000" b="1" dirty="0" smtClean="0">
              <a:solidFill>
                <a:srgbClr val="00B050"/>
              </a:solidFill>
              <a:latin typeface="Castellar" pitchFamily="18" charset="0"/>
              <a:cs typeface="B Jadid" pitchFamily="2" charset="-78"/>
            </a:endParaRPr>
          </a:p>
          <a:p>
            <a:pPr algn="ctr" rtl="1"/>
            <a:r>
              <a:rPr lang="en-US" sz="4000" dirty="0" smtClean="0">
                <a:solidFill>
                  <a:srgbClr val="FF0000"/>
                </a:solidFill>
                <a:latin typeface="DextorOutD" pitchFamily="82" charset="0"/>
                <a:cs typeface="B Sorkhpust" pitchFamily="2" charset="-78"/>
              </a:rPr>
              <a:t>- 5</a:t>
            </a:r>
            <a:endParaRPr lang="en-US" sz="4000" dirty="0">
              <a:solidFill>
                <a:srgbClr val="FF0000"/>
              </a:solidFill>
              <a:latin typeface="DextorOutD" pitchFamily="82" charset="0"/>
            </a:endParaRPr>
          </a:p>
        </p:txBody>
      </p:sp>
      <p:pic>
        <p:nvPicPr>
          <p:cNvPr id="3" name="Picture 2" descr="8076522225252694083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928670"/>
            <a:ext cx="5857916" cy="550072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071670" y="357166"/>
            <a:ext cx="62865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1"/>
            <a:r>
              <a:rPr lang="fa-IR" dirty="0" smtClean="0"/>
              <a:t>  آیلین مشهدی                رضا آریاوند                 علی قاسمی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520297"/>
          </a:xfrm>
        </p:spPr>
        <p:txBody>
          <a:bodyPr>
            <a:normAutofit/>
          </a:bodyPr>
          <a:lstStyle/>
          <a:p>
            <a:pPr rtl="1"/>
            <a:r>
              <a:rPr lang="fa-IR" sz="2400" b="1" dirty="0" smtClean="0">
                <a:solidFill>
                  <a:schemeClr val="accent4"/>
                </a:solidFill>
                <a:cs typeface="B Zar" pitchFamily="2" charset="-78"/>
              </a:rPr>
              <a:t>اختلالات علایم بدنی و اختلالات مرتبط با آن</a:t>
            </a:r>
            <a:endParaRPr lang="en-US" sz="2400" b="1" dirty="0">
              <a:solidFill>
                <a:schemeClr val="accent4"/>
              </a:solidFill>
              <a:cs typeface="B Zar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42860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b="1" dirty="0" smtClean="0">
                <a:solidFill>
                  <a:srgbClr val="FF0000"/>
                </a:solidFill>
                <a:cs typeface="B Nazanin" pitchFamily="2" charset="-78"/>
              </a:rPr>
              <a:t>طبقه 9</a:t>
            </a:r>
            <a:endParaRPr lang="en-US" b="1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5984" y="1142984"/>
            <a:ext cx="4786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+mj-lt"/>
              </a:rPr>
              <a:t>Somatic  Symptom  and  Related  Disorders</a:t>
            </a:r>
            <a:endParaRPr lang="en-US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0034" y="5357826"/>
            <a:ext cx="821533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/>
            <a:r>
              <a:rPr lang="fa-IR" b="1" dirty="0" smtClean="0">
                <a:cs typeface="B Nazanin" pitchFamily="2" charset="-78"/>
              </a:rPr>
              <a:t>اختلالات علایم بدنی، عنوان جدید طبقه ای است،که در راهنمای قبلی اختلالات شبه جسمی نام داشتند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57554" y="1785926"/>
            <a:ext cx="557216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b="1" dirty="0" smtClean="0">
                <a:cs typeface="B Nazanin" pitchFamily="2" charset="-78"/>
              </a:rPr>
              <a:t>اختلال علايم بدني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اختلال اضطراب بيماري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اختلال تبديلي(اختلال علايم عصب شناختي كاركردي)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عوامل رواني تاثيرگذار در ساير بيماريهاي جسمي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اختلال ساختگي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en-US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3717210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591736"/>
          </a:xfrm>
        </p:spPr>
        <p:txBody>
          <a:bodyPr>
            <a:normAutofit/>
          </a:bodyPr>
          <a:lstStyle/>
          <a:p>
            <a:pPr rtl="1"/>
            <a:r>
              <a:rPr lang="fa-IR" sz="2400" b="1" dirty="0" smtClean="0">
                <a:solidFill>
                  <a:schemeClr val="accent4"/>
                </a:solidFill>
                <a:cs typeface="B Zar" pitchFamily="2" charset="-78"/>
              </a:rPr>
              <a:t>اختلالات تغذیه وخوردن</a:t>
            </a:r>
            <a:endParaRPr lang="en-US" sz="2400" b="1" dirty="0">
              <a:solidFill>
                <a:schemeClr val="accent4"/>
              </a:solidFill>
              <a:cs typeface="B Zar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42860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b="1" dirty="0" smtClean="0">
                <a:solidFill>
                  <a:srgbClr val="FF0000"/>
                </a:solidFill>
                <a:cs typeface="B Nazanin" pitchFamily="2" charset="-78"/>
              </a:rPr>
              <a:t>طبقه 10</a:t>
            </a:r>
            <a:endParaRPr lang="en-US" b="1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86050" y="1142984"/>
            <a:ext cx="357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+mj-lt"/>
              </a:rPr>
              <a:t>Feeding  and  Eating  Disorders</a:t>
            </a:r>
            <a:endParaRPr lang="en-US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29058" y="2056686"/>
            <a:ext cx="500066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b="1" dirty="0" smtClean="0">
                <a:cs typeface="B Nazanin" pitchFamily="2" charset="-78"/>
              </a:rPr>
              <a:t>هرزه خواري (پيكا)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اختلال نشخوار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اختلال پذيرش اجتنابي/محدود كننده غذا 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بي اشتهايي عصبي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پرخوري عصبي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اختلال پرخوري كردن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 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8551199"/>
      </p:ext>
    </p:extLst>
  </p:cSld>
  <p:clrMapOvr>
    <a:masterClrMapping/>
  </p:clrMapOvr>
  <p:transition spd="med">
    <p:comb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591735"/>
          </a:xfrm>
        </p:spPr>
        <p:txBody>
          <a:bodyPr>
            <a:normAutofit/>
          </a:bodyPr>
          <a:lstStyle/>
          <a:p>
            <a:pPr rtl="1"/>
            <a:r>
              <a:rPr lang="fa-IR" sz="2400" b="1" dirty="0" smtClean="0">
                <a:solidFill>
                  <a:schemeClr val="accent4"/>
                </a:solidFill>
                <a:cs typeface="B Zar" pitchFamily="2" charset="-78"/>
              </a:rPr>
              <a:t>اختلالات دفعی</a:t>
            </a:r>
            <a:endParaRPr lang="en-US" sz="2400" b="1" dirty="0">
              <a:solidFill>
                <a:schemeClr val="accent4"/>
              </a:solidFill>
              <a:cs typeface="B Zar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42860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b="1" dirty="0" smtClean="0">
                <a:solidFill>
                  <a:srgbClr val="FF0000"/>
                </a:solidFill>
                <a:cs typeface="B Nazanin" pitchFamily="2" charset="-78"/>
              </a:rPr>
              <a:t>طبقه 11</a:t>
            </a:r>
            <a:endParaRPr lang="en-US" b="1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14678" y="1142984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+mj-lt"/>
              </a:rPr>
              <a:t>Elimination  Disorders</a:t>
            </a:r>
            <a:endParaRPr lang="en-US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0034" y="4357694"/>
            <a:ext cx="8215370" cy="864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b="1" dirty="0" smtClean="0">
                <a:cs typeface="B Nazanin" pitchFamily="2" charset="-78"/>
              </a:rPr>
              <a:t>ازاختلالاتی که برای نخستین باردرکودکی ونوجوانی تشخیص داده می شوند منفک شده و طبقه تشخیصی مجزا شده است.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29256" y="1928802"/>
            <a:ext cx="350046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b="1" dirty="0" smtClean="0">
                <a:cs typeface="B Nazanin" pitchFamily="2" charset="-78"/>
              </a:rPr>
              <a:t>بي اختياري ادرار 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بي اختياري دفع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en-US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1091340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520297"/>
          </a:xfrm>
        </p:spPr>
        <p:txBody>
          <a:bodyPr>
            <a:normAutofit/>
          </a:bodyPr>
          <a:lstStyle/>
          <a:p>
            <a:pPr rtl="1"/>
            <a:r>
              <a:rPr lang="fa-IR" sz="2400" b="1" dirty="0" smtClean="0">
                <a:solidFill>
                  <a:schemeClr val="accent4"/>
                </a:solidFill>
                <a:cs typeface="B Zar" pitchFamily="2" charset="-78"/>
              </a:rPr>
              <a:t>اختلالات خواب - بیداری</a:t>
            </a:r>
            <a:endParaRPr lang="en-US" sz="2400" b="1" dirty="0">
              <a:solidFill>
                <a:schemeClr val="accent4"/>
              </a:solidFill>
              <a:cs typeface="B Zar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42860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b="1" dirty="0" smtClean="0">
                <a:solidFill>
                  <a:srgbClr val="FF0000"/>
                </a:solidFill>
                <a:cs typeface="B Nazanin" pitchFamily="2" charset="-78"/>
              </a:rPr>
              <a:t>طبقه 12</a:t>
            </a:r>
            <a:endParaRPr lang="en-US" b="1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28926" y="1142984"/>
            <a:ext cx="342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  <a:latin typeface="+mj-lt"/>
              </a:rPr>
              <a:t>Sleep-Wake  Disorders</a:t>
            </a:r>
            <a:endParaRPr lang="en-US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5786" y="1714488"/>
            <a:ext cx="8143932" cy="9510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b="1" dirty="0" smtClean="0">
                <a:cs typeface="B Nazanin" pitchFamily="2" charset="-78"/>
              </a:rPr>
              <a:t>اختلال بي خوابي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اختلال پرخوابي اوليه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اختلالات خواب مرتبط با تنفس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اختلال دورة شبانه روزي خواب وبيداري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اختلال انگيختگي خواب بدون حركات سريع چشم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اختلال كابوس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اختلال رفتارحرکات سریع چشم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سندرم پاهاي بي قرار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en-US" b="1" dirty="0">
              <a:cs typeface="B Nazanin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85786" y="6072206"/>
            <a:ext cx="764386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b="1" dirty="0" smtClean="0">
                <a:cs typeface="B Nazanin" pitchFamily="2" charset="-78"/>
              </a:rPr>
              <a:t>درراهنمای قبلی، این طبقه تشخیصی،تحت عنوان اختلالات خواب طبقه بندی می شدند.</a:t>
            </a:r>
          </a:p>
        </p:txBody>
      </p:sp>
      <p:sp>
        <p:nvSpPr>
          <p:cNvPr id="8" name="Rectangle 7"/>
          <p:cNvSpPr/>
          <p:nvPr/>
        </p:nvSpPr>
        <p:spPr>
          <a:xfrm>
            <a:off x="2236500" y="1643050"/>
            <a:ext cx="4546437" cy="36933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r" rtl="1"/>
            <a:r>
              <a:rPr lang="fa-IR" b="1" dirty="0" smtClean="0">
                <a:solidFill>
                  <a:schemeClr val="bg1"/>
                </a:solidFill>
                <a:cs typeface="B Nazanin" pitchFamily="2" charset="-78"/>
              </a:rPr>
              <a:t>درراهنمای جدید</a:t>
            </a:r>
            <a:r>
              <a:rPr lang="en-US" b="1" dirty="0" smtClean="0">
                <a:solidFill>
                  <a:schemeClr val="bg1"/>
                </a:solidFill>
                <a:cs typeface="B Nazanin" pitchFamily="2" charset="-78"/>
              </a:rPr>
              <a:t> </a:t>
            </a:r>
            <a:r>
              <a:rPr lang="fa-IR" b="1" dirty="0" smtClean="0">
                <a:solidFill>
                  <a:schemeClr val="bg1"/>
                </a:solidFill>
                <a:cs typeface="B Nazanin" pitchFamily="2" charset="-78"/>
              </a:rPr>
              <a:t>،</a:t>
            </a:r>
            <a:r>
              <a:rPr lang="en-US" b="1" dirty="0" smtClean="0">
                <a:solidFill>
                  <a:schemeClr val="bg1"/>
                </a:solidFill>
                <a:cs typeface="B Nazanin" pitchFamily="2" charset="-78"/>
              </a:rPr>
              <a:t> </a:t>
            </a:r>
            <a:r>
              <a:rPr lang="fa-IR" b="1" dirty="0" smtClean="0">
                <a:solidFill>
                  <a:schemeClr val="bg1"/>
                </a:solidFill>
                <a:cs typeface="B Nazanin" pitchFamily="2" charset="-78"/>
              </a:rPr>
              <a:t>20</a:t>
            </a:r>
            <a:r>
              <a:rPr lang="en-US" b="1" dirty="0" smtClean="0">
                <a:solidFill>
                  <a:schemeClr val="bg1"/>
                </a:solidFill>
                <a:cs typeface="B Nazanin" pitchFamily="2" charset="-78"/>
              </a:rPr>
              <a:t> </a:t>
            </a:r>
            <a:r>
              <a:rPr lang="fa-IR" b="1" dirty="0" smtClean="0">
                <a:solidFill>
                  <a:schemeClr val="bg1"/>
                </a:solidFill>
                <a:cs typeface="B Nazanin" pitchFamily="2" charset="-78"/>
              </a:rPr>
              <a:t>اختلال دراین طبقه جای میگیرند.</a:t>
            </a:r>
            <a:endParaRPr lang="en-US" b="1" dirty="0" smtClean="0">
              <a:solidFill>
                <a:schemeClr val="bg1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9378455"/>
      </p:ext>
    </p:extLst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663173"/>
          </a:xfrm>
        </p:spPr>
        <p:txBody>
          <a:bodyPr>
            <a:normAutofit/>
          </a:bodyPr>
          <a:lstStyle/>
          <a:p>
            <a:pPr rtl="1"/>
            <a:r>
              <a:rPr lang="fa-IR" sz="2400" b="1" dirty="0" smtClean="0">
                <a:solidFill>
                  <a:schemeClr val="accent4"/>
                </a:solidFill>
                <a:cs typeface="B Zar" pitchFamily="2" charset="-78"/>
              </a:rPr>
              <a:t>اختلالات جنسی</a:t>
            </a:r>
            <a:endParaRPr lang="en-US" sz="2400" b="1" dirty="0">
              <a:solidFill>
                <a:schemeClr val="accent4"/>
              </a:solidFill>
              <a:cs typeface="B Zar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85918" y="1857364"/>
            <a:ext cx="58579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fa-IR" b="1" dirty="0" smtClean="0">
                <a:cs typeface="B Nazanin" pitchFamily="2" charset="-78"/>
              </a:rPr>
              <a:t>در راهنمای جدید، این طبقه ،به سه طبقه تشخیصی مجزا</a:t>
            </a:r>
            <a:r>
              <a:rPr lang="en-US" b="1" dirty="0" smtClean="0">
                <a:cs typeface="B Nazanin" pitchFamily="2" charset="-78"/>
              </a:rPr>
              <a:t> </a:t>
            </a:r>
            <a:r>
              <a:rPr lang="fa-IR" b="1" dirty="0" smtClean="0">
                <a:cs typeface="B Nazanin" pitchFamily="2" charset="-78"/>
              </a:rPr>
              <a:t>تقسیم میشود.</a:t>
            </a:r>
          </a:p>
          <a:p>
            <a:pPr algn="ctr" rtl="1">
              <a:lnSpc>
                <a:spcPct val="250000"/>
              </a:lnSpc>
            </a:pPr>
            <a:r>
              <a:rPr lang="fa-IR" b="1" dirty="0" smtClean="0">
                <a:solidFill>
                  <a:srgbClr val="FFFF00"/>
                </a:solidFill>
                <a:cs typeface="B Nazanin" pitchFamily="2" charset="-78"/>
              </a:rPr>
              <a:t>كژكاري هاي جنسی</a:t>
            </a:r>
          </a:p>
          <a:p>
            <a:pPr algn="ctr" rtl="1">
              <a:lnSpc>
                <a:spcPct val="250000"/>
              </a:lnSpc>
            </a:pPr>
            <a:r>
              <a:rPr lang="fa-IR" b="1" dirty="0" smtClean="0">
                <a:solidFill>
                  <a:srgbClr val="FFFF00"/>
                </a:solidFill>
                <a:cs typeface="B Nazanin" pitchFamily="2" charset="-78"/>
              </a:rPr>
              <a:t>ملال جنسی</a:t>
            </a:r>
          </a:p>
          <a:p>
            <a:pPr algn="ctr" rtl="1">
              <a:lnSpc>
                <a:spcPct val="250000"/>
              </a:lnSpc>
            </a:pPr>
            <a:r>
              <a:rPr lang="fa-IR" b="1" dirty="0" smtClean="0">
                <a:solidFill>
                  <a:srgbClr val="FFFF00"/>
                </a:solidFill>
                <a:cs typeface="B Nazanin" pitchFamily="2" charset="-78"/>
              </a:rPr>
              <a:t>نابهنجاری های جنسی</a:t>
            </a:r>
            <a:endParaRPr lang="en-US" b="1" dirty="0">
              <a:solidFill>
                <a:srgbClr val="FFFF00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248034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86116" y="1857364"/>
            <a:ext cx="5643586" cy="3347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b="1" dirty="0" smtClean="0">
                <a:cs typeface="B Nazanin" pitchFamily="2" charset="-78"/>
              </a:rPr>
              <a:t>طبقه تشخیصی اختلالات كژكاري جنسي در10دسته قرارمی گیرند:</a:t>
            </a:r>
          </a:p>
          <a:p>
            <a:pPr algn="r" rtl="1">
              <a:lnSpc>
                <a:spcPct val="200000"/>
              </a:lnSpc>
            </a:pPr>
            <a:r>
              <a:rPr lang="fa-IR" b="1" dirty="0" smtClean="0">
                <a:cs typeface="B Nazanin" pitchFamily="2" charset="-78"/>
              </a:rPr>
              <a:t>اختلالات میل جنسی</a:t>
            </a:r>
          </a:p>
          <a:p>
            <a:pPr algn="r" rtl="1">
              <a:lnSpc>
                <a:spcPct val="200000"/>
              </a:lnSpc>
            </a:pPr>
            <a:r>
              <a:rPr lang="fa-IR" b="1" dirty="0" smtClean="0">
                <a:cs typeface="B Nazanin" pitchFamily="2" charset="-78"/>
              </a:rPr>
              <a:t>اختلال انگیزش جنسی</a:t>
            </a:r>
          </a:p>
          <a:p>
            <a:pPr algn="r" rtl="1">
              <a:lnSpc>
                <a:spcPct val="200000"/>
              </a:lnSpc>
            </a:pPr>
            <a:r>
              <a:rPr lang="fa-IR" b="1" dirty="0" smtClean="0">
                <a:cs typeface="B Nazanin" pitchFamily="2" charset="-78"/>
              </a:rPr>
              <a:t>اختلالات ارگاسمی</a:t>
            </a:r>
          </a:p>
          <a:p>
            <a:pPr algn="r" rtl="1">
              <a:lnSpc>
                <a:spcPct val="200000"/>
              </a:lnSpc>
            </a:pPr>
            <a:r>
              <a:rPr lang="fa-IR" b="1" dirty="0" smtClean="0">
                <a:cs typeface="B Nazanin" pitchFamily="2" charset="-78"/>
              </a:rPr>
              <a:t>اختلالات درد جنسی</a:t>
            </a:r>
          </a:p>
          <a:p>
            <a:pPr algn="r" rtl="1">
              <a:lnSpc>
                <a:spcPct val="200000"/>
              </a:lnSpc>
            </a:pPr>
            <a:r>
              <a:rPr lang="fa-IR" b="1" dirty="0" smtClean="0">
                <a:cs typeface="B Nazanin" pitchFamily="2" charset="-78"/>
              </a:rPr>
              <a:t>ازنمونه های آن ها می باشند</a:t>
            </a:r>
            <a:endParaRPr lang="en-US" b="1" dirty="0">
              <a:cs typeface="B Nazanin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42860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b="1" dirty="0" smtClean="0">
                <a:solidFill>
                  <a:srgbClr val="FF0000"/>
                </a:solidFill>
                <a:cs typeface="B Nazanin" pitchFamily="2" charset="-78"/>
              </a:rPr>
              <a:t>طبقه 13</a:t>
            </a:r>
            <a:endParaRPr lang="en-US" b="1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71736" y="428604"/>
            <a:ext cx="371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400" b="1" dirty="0" smtClean="0">
                <a:solidFill>
                  <a:schemeClr val="accent4"/>
                </a:solidFill>
                <a:cs typeface="B Nazanin" pitchFamily="2" charset="-78"/>
              </a:rPr>
              <a:t>كژكاري هاي جنسي</a:t>
            </a:r>
            <a:endParaRPr lang="en-US" sz="2400" b="1" dirty="0">
              <a:solidFill>
                <a:schemeClr val="accent4"/>
              </a:solidFill>
              <a:cs typeface="B Nazanin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00298" y="1142984"/>
            <a:ext cx="3929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  <a:latin typeface="+mj-lt"/>
              </a:rPr>
              <a:t>Sexual  Dysfunctions</a:t>
            </a:r>
            <a:endParaRPr lang="en-US" b="1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6756869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42860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b="1" dirty="0" smtClean="0">
                <a:solidFill>
                  <a:srgbClr val="FF0000"/>
                </a:solidFill>
                <a:cs typeface="B Nazanin" pitchFamily="2" charset="-78"/>
              </a:rPr>
              <a:t>طبقه 14</a:t>
            </a:r>
            <a:endParaRPr lang="en-US" b="1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28860" y="357166"/>
            <a:ext cx="41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400" b="1" dirty="0" smtClean="0">
                <a:solidFill>
                  <a:schemeClr val="accent4"/>
                </a:solidFill>
                <a:cs typeface="B Nazanin" pitchFamily="2" charset="-78"/>
              </a:rPr>
              <a:t>ملال جنسي</a:t>
            </a:r>
            <a:endParaRPr lang="en-US" sz="2400" b="1" dirty="0">
              <a:solidFill>
                <a:schemeClr val="accent4"/>
              </a:solidFill>
              <a:cs typeface="B Nazanin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488" y="1142984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  <a:latin typeface="+mj-lt"/>
              </a:rPr>
              <a:t>Gender  </a:t>
            </a:r>
            <a:r>
              <a:rPr lang="en-US" b="1" dirty="0" err="1" smtClean="0">
                <a:solidFill>
                  <a:srgbClr val="0070C0"/>
                </a:solidFill>
                <a:latin typeface="+mj-lt"/>
              </a:rPr>
              <a:t>Dysphoria</a:t>
            </a:r>
            <a:endParaRPr lang="en-US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4282" y="1928802"/>
            <a:ext cx="878684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b="1" dirty="0" smtClean="0">
                <a:cs typeface="B Nazanin" pitchFamily="2" charset="-78"/>
              </a:rPr>
              <a:t>اين طبقه معادل اختلالات هویت جنسی درراهنمای شماره 4می باشد.:</a:t>
            </a:r>
          </a:p>
          <a:p>
            <a:pPr algn="r" rtl="1">
              <a:lnSpc>
                <a:spcPct val="200000"/>
              </a:lnSpc>
            </a:pPr>
            <a:r>
              <a:rPr lang="fa-IR" b="1" dirty="0" smtClean="0">
                <a:cs typeface="B Nazanin" pitchFamily="2" charset="-78"/>
              </a:rPr>
              <a:t>اختلال ملال جنسی درکودکان</a:t>
            </a:r>
          </a:p>
          <a:p>
            <a:pPr algn="r" rtl="1">
              <a:lnSpc>
                <a:spcPct val="200000"/>
              </a:lnSpc>
            </a:pPr>
            <a:r>
              <a:rPr lang="fa-IR" b="1" dirty="0" smtClean="0">
                <a:cs typeface="B Nazanin" pitchFamily="2" charset="-78"/>
              </a:rPr>
              <a:t>اختلال ملال جنسی در نوجوانان یا بزرگسالان</a:t>
            </a:r>
          </a:p>
        </p:txBody>
      </p:sp>
    </p:spTree>
    <p:extLst>
      <p:ext uri="{BB962C8B-B14F-4D97-AF65-F5344CB8AC3E}">
        <p14:creationId xmlns:p14="http://schemas.microsoft.com/office/powerpoint/2010/main" xmlns="" val="2774241794"/>
      </p:ext>
    </p:extLst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663173"/>
          </a:xfrm>
        </p:spPr>
        <p:txBody>
          <a:bodyPr>
            <a:normAutofit/>
          </a:bodyPr>
          <a:lstStyle/>
          <a:p>
            <a:r>
              <a:rPr lang="fa-IR" sz="2400" b="1" dirty="0" smtClean="0">
                <a:solidFill>
                  <a:schemeClr val="accent4"/>
                </a:solidFill>
                <a:cs typeface="B Zar" pitchFamily="2" charset="-78"/>
              </a:rPr>
              <a:t>اختلالات رفتار مخرب ،کنترل تکانه و سلوک</a:t>
            </a:r>
            <a:endParaRPr lang="en-US" sz="2400" b="1" dirty="0">
              <a:solidFill>
                <a:schemeClr val="accent4"/>
              </a:solidFill>
              <a:cs typeface="B Zar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42860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b="1" dirty="0" smtClean="0">
                <a:solidFill>
                  <a:srgbClr val="FF0000"/>
                </a:solidFill>
                <a:cs typeface="B Nazanin" pitchFamily="2" charset="-78"/>
              </a:rPr>
              <a:t>طبقه 15</a:t>
            </a:r>
            <a:endParaRPr lang="en-US" b="1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43042" y="1142984"/>
            <a:ext cx="6643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+mj-lt"/>
              </a:rPr>
              <a:t>Disruptive,  Impulse-Control  and  Conduct  Disorders</a:t>
            </a:r>
            <a:endParaRPr lang="en-US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57686" y="1928802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b="1" dirty="0" smtClean="0">
                <a:cs typeface="B Nazanin" pitchFamily="2" charset="-78"/>
              </a:rPr>
              <a:t>این طبقه تشخیصی شامل 7اختلال است که اختلالات</a:t>
            </a:r>
            <a:r>
              <a:rPr lang="en-US" b="1" dirty="0" smtClean="0">
                <a:cs typeface="B Nazanin" pitchFamily="2" charset="-78"/>
              </a:rPr>
              <a:t> </a:t>
            </a:r>
            <a:r>
              <a:rPr lang="fa-IR" b="1" dirty="0" smtClean="0">
                <a:cs typeface="B Nazanin" pitchFamily="2" charset="-78"/>
              </a:rPr>
              <a:t>:</a:t>
            </a:r>
          </a:p>
          <a:p>
            <a:pPr algn="r" rtl="1">
              <a:lnSpc>
                <a:spcPct val="200000"/>
              </a:lnSpc>
            </a:pPr>
            <a:r>
              <a:rPr lang="fa-IR" b="1" dirty="0" smtClean="0">
                <a:cs typeface="B Nazanin" pitchFamily="2" charset="-78"/>
              </a:rPr>
              <a:t>اختلال نافرماني مقابله ای</a:t>
            </a:r>
          </a:p>
          <a:p>
            <a:pPr algn="r" rtl="1">
              <a:lnSpc>
                <a:spcPct val="200000"/>
              </a:lnSpc>
            </a:pPr>
            <a:r>
              <a:rPr lang="fa-IR" b="1" dirty="0" smtClean="0">
                <a:cs typeface="B Nazanin" pitchFamily="2" charset="-78"/>
              </a:rPr>
              <a:t>اختلال آتش افروزی</a:t>
            </a:r>
          </a:p>
          <a:p>
            <a:pPr algn="r" rtl="1">
              <a:lnSpc>
                <a:spcPct val="200000"/>
              </a:lnSpc>
            </a:pPr>
            <a:r>
              <a:rPr lang="fa-IR" b="1" dirty="0" smtClean="0">
                <a:cs typeface="B Nazanin" pitchFamily="2" charset="-78"/>
              </a:rPr>
              <a:t>دزدی بیمارگون</a:t>
            </a:r>
          </a:p>
          <a:p>
            <a:pPr algn="r" rtl="1">
              <a:lnSpc>
                <a:spcPct val="200000"/>
              </a:lnSpc>
            </a:pPr>
            <a:r>
              <a:rPr lang="fa-IR" b="1" dirty="0" smtClean="0">
                <a:cs typeface="B Nazanin" pitchFamily="2" charset="-78"/>
              </a:rPr>
              <a:t>اختلال انفجاري متناوب</a:t>
            </a:r>
          </a:p>
          <a:p>
            <a:pPr algn="r" rtl="1">
              <a:lnSpc>
                <a:spcPct val="200000"/>
              </a:lnSpc>
            </a:pPr>
            <a:r>
              <a:rPr lang="fa-IR" b="1" dirty="0" smtClean="0">
                <a:cs typeface="B Nazanin" pitchFamily="2" charset="-78"/>
              </a:rPr>
              <a:t>اختلال سلوک</a:t>
            </a:r>
          </a:p>
          <a:p>
            <a:pPr algn="r" rtl="1">
              <a:lnSpc>
                <a:spcPct val="200000"/>
              </a:lnSpc>
            </a:pPr>
            <a:r>
              <a:rPr lang="fa-IR" b="1" dirty="0" smtClean="0">
                <a:cs typeface="B Nazanin" pitchFamily="2" charset="-78"/>
              </a:rPr>
              <a:t>ازمهم ترین اختلالات این طبقه تشخیصی هستند.</a:t>
            </a:r>
            <a:endParaRPr lang="en-US" b="1" dirty="0">
              <a:cs typeface="B Nazanin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57290" y="6072206"/>
            <a:ext cx="633538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r" rtl="1"/>
            <a:r>
              <a:rPr lang="fa-IR" b="1" dirty="0" smtClean="0">
                <a:cs typeface="B Nazanin" pitchFamily="2" charset="-78"/>
              </a:rPr>
              <a:t>اختلال شخصيت ضد اجتماعي از نظر برون ريزي در اين طبقه نيز جاي مي گيرد.</a:t>
            </a:r>
          </a:p>
        </p:txBody>
      </p:sp>
    </p:spTree>
    <p:extLst>
      <p:ext uri="{BB962C8B-B14F-4D97-AF65-F5344CB8AC3E}">
        <p14:creationId xmlns:p14="http://schemas.microsoft.com/office/powerpoint/2010/main" xmlns="" val="1931580491"/>
      </p:ext>
    </p:extLst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591735"/>
          </a:xfrm>
        </p:spPr>
        <p:txBody>
          <a:bodyPr>
            <a:normAutofit/>
          </a:bodyPr>
          <a:lstStyle/>
          <a:p>
            <a:pPr rtl="1"/>
            <a:r>
              <a:rPr lang="fa-IR" sz="2400" b="1" dirty="0" smtClean="0">
                <a:solidFill>
                  <a:schemeClr val="accent4"/>
                </a:solidFill>
                <a:cs typeface="B Zar" pitchFamily="2" charset="-78"/>
              </a:rPr>
              <a:t>اختلالات اعتیادآور و اختلالات مرتبط با مواد</a:t>
            </a:r>
            <a:endParaRPr lang="en-US" sz="2400" b="1" dirty="0">
              <a:solidFill>
                <a:schemeClr val="accent4"/>
              </a:solidFill>
              <a:cs typeface="B Zar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42860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b="1" dirty="0" smtClean="0">
                <a:solidFill>
                  <a:srgbClr val="FF0000"/>
                </a:solidFill>
                <a:cs typeface="B Nazanin" pitchFamily="2" charset="-78"/>
              </a:rPr>
              <a:t>طبقه 16</a:t>
            </a:r>
            <a:endParaRPr lang="en-US" b="1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3108" y="1071546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+mj-lt"/>
              </a:rPr>
              <a:t>Substance-Related and  Addictive  Disorders</a:t>
            </a:r>
            <a:endParaRPr lang="en-US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0034" y="1857364"/>
            <a:ext cx="84296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b="1" dirty="0" smtClean="0">
                <a:cs typeface="B Nazanin" pitchFamily="2" charset="-78"/>
              </a:rPr>
              <a:t>شامل آن دسته اختلالاتی می شودکه درراهنمای قبلی درطبقه اختلالات وابسته به مواد</a:t>
            </a:r>
            <a:r>
              <a:rPr lang="en-US" b="1" dirty="0" smtClean="0">
                <a:cs typeface="B Nazanin" pitchFamily="2" charset="-78"/>
              </a:rPr>
              <a:t> </a:t>
            </a:r>
            <a:r>
              <a:rPr lang="fa-IR" b="1" dirty="0" smtClean="0">
                <a:cs typeface="B Nazanin" pitchFamily="2" charset="-78"/>
              </a:rPr>
              <a:t>قرارداشتند.</a:t>
            </a:r>
          </a:p>
          <a:p>
            <a:pPr algn="r" rtl="1">
              <a:lnSpc>
                <a:spcPct val="200000"/>
              </a:lnSpc>
            </a:pPr>
            <a:r>
              <a:rPr lang="fa-IR" b="1" dirty="0" smtClean="0">
                <a:cs typeface="B Nazanin" pitchFamily="2" charset="-78"/>
              </a:rPr>
              <a:t>تنها</a:t>
            </a:r>
            <a:r>
              <a:rPr lang="en-US" b="1" dirty="0" smtClean="0">
                <a:cs typeface="B Nazanin" pitchFamily="2" charset="-78"/>
              </a:rPr>
              <a:t> </a:t>
            </a:r>
            <a:r>
              <a:rPr lang="fa-IR" b="1" dirty="0" smtClean="0">
                <a:cs typeface="B Nazanin" pitchFamily="2" charset="-78"/>
              </a:rPr>
              <a:t>رفتاراعتیادی غیرمصرفي که در این طبقه تشخیصی قرارگرفته است: </a:t>
            </a:r>
            <a:r>
              <a:rPr lang="fa-IR" b="1" dirty="0" smtClean="0">
                <a:solidFill>
                  <a:srgbClr val="FFFF00"/>
                </a:solidFill>
                <a:cs typeface="B Nazanin" pitchFamily="2" charset="-78"/>
              </a:rPr>
              <a:t>قماربازی </a:t>
            </a:r>
          </a:p>
          <a:p>
            <a:pPr algn="r" rtl="1">
              <a:lnSpc>
                <a:spcPct val="200000"/>
              </a:lnSpc>
            </a:pPr>
            <a:r>
              <a:rPr lang="fa-IR" b="1" dirty="0" smtClean="0">
                <a:cs typeface="B Nazanin" pitchFamily="2" charset="-78"/>
              </a:rPr>
              <a:t>سایراختلالات این طبقه، درسه دسته کلی طبقه بندي شده اند :</a:t>
            </a:r>
          </a:p>
          <a:p>
            <a:pPr algn="r" rtl="1">
              <a:lnSpc>
                <a:spcPct val="200000"/>
              </a:lnSpc>
            </a:pPr>
            <a:r>
              <a:rPr lang="fa-IR" b="1" dirty="0" smtClean="0">
                <a:cs typeface="B Nazanin" pitchFamily="2" charset="-78"/>
              </a:rPr>
              <a:t>   </a:t>
            </a:r>
            <a:r>
              <a:rPr lang="fa-IR" b="1" dirty="0" smtClean="0">
                <a:solidFill>
                  <a:schemeClr val="accent6">
                    <a:lumMod val="40000"/>
                    <a:lumOff val="60000"/>
                  </a:schemeClr>
                </a:solidFill>
                <a:cs typeface="B Nazanin" pitchFamily="2" charset="-78"/>
              </a:rPr>
              <a:t>اختلالات مصرف مواد</a:t>
            </a:r>
          </a:p>
          <a:p>
            <a:pPr algn="r" rtl="1">
              <a:lnSpc>
                <a:spcPct val="200000"/>
              </a:lnSpc>
            </a:pPr>
            <a:r>
              <a:rPr lang="fa-IR" b="1" dirty="0" smtClean="0">
                <a:solidFill>
                  <a:schemeClr val="accent6">
                    <a:lumMod val="40000"/>
                    <a:lumOff val="60000"/>
                  </a:schemeClr>
                </a:solidFill>
                <a:cs typeface="B Nazanin" pitchFamily="2" charset="-78"/>
              </a:rPr>
              <a:t>   مسمومیت مواد</a:t>
            </a:r>
          </a:p>
          <a:p>
            <a:pPr algn="r" rtl="1">
              <a:lnSpc>
                <a:spcPct val="200000"/>
              </a:lnSpc>
            </a:pPr>
            <a:r>
              <a:rPr lang="fa-IR" b="1" dirty="0" smtClean="0">
                <a:solidFill>
                  <a:schemeClr val="accent6">
                    <a:lumMod val="40000"/>
                    <a:lumOff val="60000"/>
                  </a:schemeClr>
                </a:solidFill>
                <a:cs typeface="B Nazanin" pitchFamily="2" charset="-78"/>
              </a:rPr>
              <a:t>   اختلالات ترک مواد</a:t>
            </a:r>
          </a:p>
        </p:txBody>
      </p:sp>
    </p:spTree>
    <p:extLst>
      <p:ext uri="{BB962C8B-B14F-4D97-AF65-F5344CB8AC3E}">
        <p14:creationId xmlns:p14="http://schemas.microsoft.com/office/powerpoint/2010/main" xmlns="" val="239328037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520297"/>
          </a:xfrm>
        </p:spPr>
        <p:txBody>
          <a:bodyPr>
            <a:normAutofit/>
          </a:bodyPr>
          <a:lstStyle/>
          <a:p>
            <a:pPr rtl="1"/>
            <a:r>
              <a:rPr lang="fa-IR" sz="2400" b="1" dirty="0" smtClean="0">
                <a:solidFill>
                  <a:schemeClr val="accent4"/>
                </a:solidFill>
                <a:cs typeface="B Zar" pitchFamily="2" charset="-78"/>
              </a:rPr>
              <a:t>اختلالات عصبی - شناختی</a:t>
            </a:r>
            <a:endParaRPr lang="en-US" sz="2400" b="1" dirty="0">
              <a:solidFill>
                <a:schemeClr val="accent4"/>
              </a:solidFill>
              <a:cs typeface="B Zar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42860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b="1" dirty="0" smtClean="0">
                <a:solidFill>
                  <a:srgbClr val="FF0000"/>
                </a:solidFill>
                <a:cs typeface="B Nazanin" pitchFamily="2" charset="-78"/>
              </a:rPr>
              <a:t>طبقه 17</a:t>
            </a:r>
            <a:endParaRPr lang="en-US" b="1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14612" y="1142984"/>
            <a:ext cx="371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0070C0"/>
                </a:solidFill>
                <a:latin typeface="+mj-lt"/>
              </a:rPr>
              <a:t>Neurocognitive</a:t>
            </a:r>
            <a:r>
              <a:rPr lang="en-US" b="1" dirty="0" smtClean="0">
                <a:solidFill>
                  <a:srgbClr val="0070C0"/>
                </a:solidFill>
                <a:latin typeface="+mj-lt"/>
              </a:rPr>
              <a:t>   Disorders</a:t>
            </a:r>
            <a:endParaRPr lang="en-US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14612" y="2000240"/>
            <a:ext cx="62865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b="1" dirty="0" smtClean="0">
                <a:cs typeface="B Nazanin" pitchFamily="2" charset="-78"/>
              </a:rPr>
              <a:t>این طبقه تشخیصی، درراهنمای جدید،به سه دسته گسترده:</a:t>
            </a:r>
          </a:p>
          <a:p>
            <a:pPr algn="r" rtl="1">
              <a:lnSpc>
                <a:spcPct val="200000"/>
              </a:lnSpc>
            </a:pPr>
            <a:r>
              <a:rPr lang="fa-IR" b="1" dirty="0" smtClean="0">
                <a:solidFill>
                  <a:schemeClr val="accent6">
                    <a:lumMod val="40000"/>
                    <a:lumOff val="60000"/>
                  </a:schemeClr>
                </a:solidFill>
                <a:cs typeface="B Nazanin" pitchFamily="2" charset="-78"/>
              </a:rPr>
              <a:t>دلیریوم</a:t>
            </a:r>
          </a:p>
          <a:p>
            <a:pPr algn="r" rtl="1">
              <a:lnSpc>
                <a:spcPct val="200000"/>
              </a:lnSpc>
            </a:pPr>
            <a:r>
              <a:rPr lang="fa-IR" b="1" dirty="0" smtClean="0">
                <a:solidFill>
                  <a:schemeClr val="accent6">
                    <a:lumMod val="40000"/>
                    <a:lumOff val="60000"/>
                  </a:schemeClr>
                </a:solidFill>
                <a:cs typeface="B Nazanin" pitchFamily="2" charset="-78"/>
              </a:rPr>
              <a:t>اختلال عصبی- شناختی اساسی</a:t>
            </a:r>
          </a:p>
          <a:p>
            <a:pPr algn="r" rtl="1">
              <a:lnSpc>
                <a:spcPct val="200000"/>
              </a:lnSpc>
            </a:pPr>
            <a:r>
              <a:rPr lang="fa-IR" b="1" dirty="0" smtClean="0">
                <a:solidFill>
                  <a:schemeClr val="accent6">
                    <a:lumMod val="40000"/>
                    <a:lumOff val="60000"/>
                  </a:schemeClr>
                </a:solidFill>
                <a:cs typeface="B Nazanin" pitchFamily="2" charset="-78"/>
              </a:rPr>
              <a:t>اختلال عصبی- شناختی خفیف</a:t>
            </a:r>
          </a:p>
          <a:p>
            <a:pPr algn="r" rtl="1">
              <a:lnSpc>
                <a:spcPct val="200000"/>
              </a:lnSpc>
            </a:pPr>
            <a:r>
              <a:rPr lang="fa-IR" b="1" dirty="0" smtClean="0">
                <a:cs typeface="B Nazanin" pitchFamily="2" charset="-78"/>
              </a:rPr>
              <a:t>تقسیم شده اند،که درمجموع 27</a:t>
            </a:r>
            <a:r>
              <a:rPr lang="en-US" b="1" dirty="0" smtClean="0">
                <a:cs typeface="B Nazanin" pitchFamily="2" charset="-78"/>
              </a:rPr>
              <a:t> </a:t>
            </a:r>
            <a:r>
              <a:rPr lang="fa-IR" b="1" dirty="0" smtClean="0">
                <a:cs typeface="B Nazanin" pitchFamily="2" charset="-78"/>
              </a:rPr>
              <a:t>اختلال مجزااست.</a:t>
            </a:r>
            <a:endParaRPr lang="en-US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14128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734612"/>
          </a:xfrm>
        </p:spPr>
        <p:txBody>
          <a:bodyPr>
            <a:normAutofit fontScale="90000"/>
          </a:bodyPr>
          <a:lstStyle/>
          <a:p>
            <a:pPr rtl="1"/>
            <a:r>
              <a:rPr lang="en-US" sz="2800" b="1" dirty="0" smtClean="0">
                <a:solidFill>
                  <a:schemeClr val="accent4"/>
                </a:solidFill>
                <a:cs typeface="B Zar" pitchFamily="2" charset="-78"/>
              </a:rPr>
              <a:t/>
            </a:r>
            <a:br>
              <a:rPr lang="en-US" sz="2800" b="1" dirty="0" smtClean="0">
                <a:solidFill>
                  <a:schemeClr val="accent4"/>
                </a:solidFill>
                <a:cs typeface="B Zar" pitchFamily="2" charset="-78"/>
              </a:rPr>
            </a:br>
            <a:r>
              <a:rPr lang="fa-IR" sz="2800" b="1" dirty="0" smtClean="0">
                <a:solidFill>
                  <a:schemeClr val="accent4"/>
                </a:solidFill>
                <a:cs typeface="B Zar" pitchFamily="2" charset="-78"/>
              </a:rPr>
              <a:t>اختلالات رشدي عصبي</a:t>
            </a:r>
            <a:r>
              <a:rPr lang="en-US" sz="2800" b="1" dirty="0" smtClean="0">
                <a:solidFill>
                  <a:schemeClr val="accent4"/>
                </a:solidFill>
                <a:cs typeface="B Zar" pitchFamily="2" charset="-78"/>
              </a:rPr>
              <a:t/>
            </a:r>
            <a:br>
              <a:rPr lang="en-US" sz="2800" b="1" dirty="0" smtClean="0">
                <a:solidFill>
                  <a:schemeClr val="accent4"/>
                </a:solidFill>
                <a:cs typeface="B Zar" pitchFamily="2" charset="-78"/>
              </a:rPr>
            </a:br>
            <a:r>
              <a:rPr lang="en-US" sz="2800" b="1" dirty="0" smtClean="0">
                <a:solidFill>
                  <a:schemeClr val="accent4"/>
                </a:solidFill>
                <a:cs typeface="B Zar" pitchFamily="2" charset="-78"/>
              </a:rPr>
              <a:t/>
            </a:r>
            <a:br>
              <a:rPr lang="en-US" sz="2800" b="1" dirty="0" smtClean="0">
                <a:solidFill>
                  <a:schemeClr val="accent4"/>
                </a:solidFill>
                <a:cs typeface="B Zar" pitchFamily="2" charset="-78"/>
              </a:rPr>
            </a:br>
            <a:endParaRPr lang="en-US" sz="2700" b="1" dirty="0">
              <a:solidFill>
                <a:schemeClr val="accent4"/>
              </a:solidFill>
              <a:cs typeface="Angsana New" pitchFamily="18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57224" y="1928802"/>
            <a:ext cx="1721946" cy="40011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r" rtl="1"/>
            <a:r>
              <a:rPr lang="fa-IR" sz="2000" b="1" dirty="0" smtClean="0">
                <a:cs typeface="B Nazanin" pitchFamily="2" charset="-78"/>
              </a:rPr>
              <a:t>ناتواني هاي ذهني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2844" y="2357430"/>
            <a:ext cx="2952000" cy="923330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b="1" dirty="0" smtClean="0">
                <a:solidFill>
                  <a:schemeClr val="tx1"/>
                </a:solidFill>
                <a:cs typeface="B Nazanin" pitchFamily="2" charset="-78"/>
              </a:rPr>
              <a:t>ناتواني ذهني (اختلال رشدي ذهني)</a:t>
            </a:r>
          </a:p>
          <a:p>
            <a:pPr algn="ctr" rtl="1">
              <a:lnSpc>
                <a:spcPct val="150000"/>
              </a:lnSpc>
            </a:pPr>
            <a:r>
              <a:rPr lang="fa-IR" b="1" dirty="0" smtClean="0">
                <a:solidFill>
                  <a:schemeClr val="tx1"/>
                </a:solidFill>
                <a:cs typeface="B Nazanin" pitchFamily="2" charset="-78"/>
              </a:rPr>
              <a:t>تاخير رشدي كلي</a:t>
            </a:r>
          </a:p>
        </p:txBody>
      </p:sp>
      <p:sp>
        <p:nvSpPr>
          <p:cNvPr id="6" name="Rectangle 5"/>
          <p:cNvSpPr/>
          <p:nvPr/>
        </p:nvSpPr>
        <p:spPr>
          <a:xfrm>
            <a:off x="3857620" y="1928802"/>
            <a:ext cx="1693092" cy="40011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r" rtl="1"/>
            <a:r>
              <a:rPr lang="fa-IR" sz="2000" b="1" dirty="0" smtClean="0">
                <a:cs typeface="B Nazanin" pitchFamily="2" charset="-78"/>
              </a:rPr>
              <a:t>اختلالات ارتباطي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14678" y="2357430"/>
            <a:ext cx="2928958" cy="1754326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b="1" dirty="0" smtClean="0">
                <a:solidFill>
                  <a:schemeClr val="tx1"/>
                </a:solidFill>
                <a:cs typeface="B Nazanin" pitchFamily="2" charset="-78"/>
              </a:rPr>
              <a:t>اختلال زبان</a:t>
            </a:r>
          </a:p>
          <a:p>
            <a:pPr algn="ctr" rtl="1">
              <a:lnSpc>
                <a:spcPct val="150000"/>
              </a:lnSpc>
            </a:pPr>
            <a:r>
              <a:rPr lang="fa-IR" b="1" dirty="0" smtClean="0">
                <a:solidFill>
                  <a:schemeClr val="tx1"/>
                </a:solidFill>
                <a:cs typeface="B Nazanin" pitchFamily="2" charset="-78"/>
              </a:rPr>
              <a:t>اختلال صداي گفتار</a:t>
            </a:r>
          </a:p>
          <a:p>
            <a:pPr algn="ctr" rtl="1">
              <a:lnSpc>
                <a:spcPct val="150000"/>
              </a:lnSpc>
            </a:pPr>
            <a:r>
              <a:rPr lang="fa-IR" b="1" dirty="0" smtClean="0">
                <a:solidFill>
                  <a:schemeClr val="tx1"/>
                </a:solidFill>
                <a:cs typeface="B Nazanin" pitchFamily="2" charset="-78"/>
              </a:rPr>
              <a:t>اختلال سلاست گفتار (لكنت زبان)</a:t>
            </a:r>
          </a:p>
          <a:p>
            <a:pPr algn="ctr" rtl="1">
              <a:lnSpc>
                <a:spcPct val="150000"/>
              </a:lnSpc>
            </a:pPr>
            <a:r>
              <a:rPr lang="fa-IR" b="1" dirty="0" smtClean="0">
                <a:solidFill>
                  <a:schemeClr val="tx1"/>
                </a:solidFill>
                <a:cs typeface="B Nazanin" pitchFamily="2" charset="-78"/>
              </a:rPr>
              <a:t>اختلال ارتباط اجتماعي(كاربردي)</a:t>
            </a:r>
          </a:p>
        </p:txBody>
      </p:sp>
      <p:sp>
        <p:nvSpPr>
          <p:cNvPr id="9" name="Rectangle 8"/>
          <p:cNvSpPr/>
          <p:nvPr/>
        </p:nvSpPr>
        <p:spPr>
          <a:xfrm>
            <a:off x="6643702" y="5286388"/>
            <a:ext cx="1943161" cy="40011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r" rtl="1"/>
            <a:r>
              <a:rPr lang="fa-IR" sz="2000" b="1" dirty="0" smtClean="0">
                <a:cs typeface="B Nazanin" pitchFamily="2" charset="-78"/>
              </a:rPr>
              <a:t>اختلال طيف اوتيسم</a:t>
            </a:r>
          </a:p>
        </p:txBody>
      </p:sp>
      <p:sp>
        <p:nvSpPr>
          <p:cNvPr id="10" name="Rectangle 9"/>
          <p:cNvSpPr/>
          <p:nvPr/>
        </p:nvSpPr>
        <p:spPr>
          <a:xfrm>
            <a:off x="500034" y="5286388"/>
            <a:ext cx="2738250" cy="40011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r" rtl="1"/>
            <a:r>
              <a:rPr lang="fa-IR" sz="2000" b="1" dirty="0" smtClean="0">
                <a:cs typeface="B Nazanin" pitchFamily="2" charset="-78"/>
              </a:rPr>
              <a:t>اختلال بيش فعالي/نقص توجه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000496" y="5286388"/>
            <a:ext cx="2068195" cy="40011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r" rtl="1"/>
            <a:r>
              <a:rPr lang="fa-IR" sz="2000" b="1" dirty="0" smtClean="0">
                <a:cs typeface="B Nazanin" pitchFamily="2" charset="-78"/>
              </a:rPr>
              <a:t>اختلال يادگيري خاص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786578" y="1928802"/>
            <a:ext cx="1636987" cy="40011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r" rtl="1"/>
            <a:r>
              <a:rPr lang="fa-IR" sz="2000" b="1" dirty="0" smtClean="0">
                <a:cs typeface="B Nazanin" pitchFamily="2" charset="-78"/>
              </a:rPr>
              <a:t>اختلالات حركتي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215074" y="2357430"/>
            <a:ext cx="2714644" cy="1338828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b="1" dirty="0" smtClean="0">
                <a:solidFill>
                  <a:schemeClr val="tx1"/>
                </a:solidFill>
                <a:cs typeface="B Nazanin" pitchFamily="2" charset="-78"/>
              </a:rPr>
              <a:t>اختلال هماهنگي رشدي</a:t>
            </a:r>
          </a:p>
          <a:p>
            <a:pPr algn="ctr" rtl="1">
              <a:lnSpc>
                <a:spcPct val="150000"/>
              </a:lnSpc>
            </a:pPr>
            <a:r>
              <a:rPr lang="fa-IR" b="1" dirty="0" smtClean="0">
                <a:solidFill>
                  <a:schemeClr val="tx1"/>
                </a:solidFill>
                <a:cs typeface="B Nazanin" pitchFamily="2" charset="-78"/>
              </a:rPr>
              <a:t>اختلال حركات كليشه اي</a:t>
            </a:r>
          </a:p>
          <a:p>
            <a:pPr algn="ctr" rtl="1">
              <a:lnSpc>
                <a:spcPct val="150000"/>
              </a:lnSpc>
            </a:pPr>
            <a:r>
              <a:rPr lang="fa-IR" b="1" dirty="0" smtClean="0">
                <a:solidFill>
                  <a:schemeClr val="tx1"/>
                </a:solidFill>
                <a:cs typeface="B Nazanin" pitchFamily="2" charset="-78"/>
              </a:rPr>
              <a:t>اختلالات تيك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00034" y="42860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b="1" dirty="0" smtClean="0">
                <a:solidFill>
                  <a:srgbClr val="FF0000"/>
                </a:solidFill>
                <a:cs typeface="B Nazanin" pitchFamily="2" charset="-78"/>
              </a:rPr>
              <a:t>طبقه 1</a:t>
            </a:r>
            <a:endParaRPr lang="en-US" b="1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86050" y="1142984"/>
            <a:ext cx="3929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  <a:latin typeface="+mj-lt"/>
              </a:rPr>
              <a:t>Neurodevelopmental</a:t>
            </a:r>
            <a:r>
              <a:rPr lang="en-US" b="1" dirty="0" smtClean="0">
                <a:solidFill>
                  <a:srgbClr val="0070C0"/>
                </a:solidFill>
                <a:latin typeface="+mj-lt"/>
              </a:rPr>
              <a:t>    Disorders</a:t>
            </a:r>
            <a:endParaRPr lang="en-US" b="1" dirty="0">
              <a:solidFill>
                <a:srgbClr val="0070C0"/>
              </a:solidFill>
              <a:latin typeface="+mj-lt"/>
            </a:endParaRP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591735"/>
          </a:xfrm>
        </p:spPr>
        <p:txBody>
          <a:bodyPr>
            <a:normAutofit/>
          </a:bodyPr>
          <a:lstStyle/>
          <a:p>
            <a:pPr rtl="1"/>
            <a:r>
              <a:rPr lang="fa-IR" sz="2400" b="1" dirty="0" smtClean="0">
                <a:solidFill>
                  <a:schemeClr val="accent4"/>
                </a:solidFill>
                <a:cs typeface="B Zar" pitchFamily="2" charset="-78"/>
              </a:rPr>
              <a:t>اختلالات شخصیت</a:t>
            </a:r>
            <a:endParaRPr lang="en-US" sz="2400" b="1" dirty="0">
              <a:solidFill>
                <a:schemeClr val="accent4"/>
              </a:solidFill>
              <a:cs typeface="B Zar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14612" y="1071546"/>
            <a:ext cx="364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  <a:latin typeface="+mj-lt"/>
              </a:rPr>
              <a:t>Personality  Disorders</a:t>
            </a:r>
            <a:endParaRPr lang="en-US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42860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b="1" dirty="0" smtClean="0">
                <a:solidFill>
                  <a:srgbClr val="FF0000"/>
                </a:solidFill>
                <a:cs typeface="B Nazanin" pitchFamily="2" charset="-78"/>
              </a:rPr>
              <a:t>طبقه 18</a:t>
            </a:r>
            <a:endParaRPr lang="en-US" b="1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14744" y="1643050"/>
            <a:ext cx="514353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b="1" dirty="0" smtClean="0">
                <a:cs typeface="B Nazanin" pitchFamily="2" charset="-78"/>
              </a:rPr>
              <a:t>اختلال شخصيت كلي</a:t>
            </a:r>
            <a:endParaRPr lang="en-US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اختلالات شخصيت خوشه</a:t>
            </a:r>
            <a:r>
              <a:rPr lang="en-US" b="1" dirty="0" smtClean="0">
                <a:cs typeface="B Nazanin" pitchFamily="2" charset="-78"/>
              </a:rPr>
              <a:t>A 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اختلالات شخصيت خوشه </a:t>
            </a:r>
            <a:r>
              <a:rPr lang="en-US" b="1" dirty="0" smtClean="0">
                <a:cs typeface="B Nazanin" pitchFamily="2" charset="-78"/>
              </a:rPr>
              <a:t>B</a:t>
            </a:r>
          </a:p>
          <a:p>
            <a:pPr algn="r" rtl="1"/>
            <a:r>
              <a:rPr lang="en-US" b="1" dirty="0" smtClean="0">
                <a:cs typeface="B Nazanin" pitchFamily="2" charset="-78"/>
              </a:rPr>
              <a:t> </a:t>
            </a:r>
          </a:p>
          <a:p>
            <a:pPr algn="r" rtl="1"/>
            <a:endParaRPr lang="en-US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اختلالات شخصيت خوشه </a:t>
            </a:r>
            <a:r>
              <a:rPr lang="en-US" b="1" dirty="0" smtClean="0">
                <a:cs typeface="B Nazanin" pitchFamily="2" charset="-78"/>
              </a:rPr>
              <a:t>C </a:t>
            </a:r>
          </a:p>
          <a:p>
            <a:pPr algn="r" rtl="1"/>
            <a:endParaRPr lang="en-US" b="1" dirty="0" smtClean="0">
              <a:cs typeface="B Nazanin" pitchFamily="2" charset="-78"/>
            </a:endParaRPr>
          </a:p>
          <a:p>
            <a:pPr algn="r" rtl="1"/>
            <a:endParaRPr lang="en-US" b="1" dirty="0">
              <a:cs typeface="B Nazanin" pitchFamily="2" charset="-78"/>
            </a:endParaRPr>
          </a:p>
        </p:txBody>
      </p:sp>
      <p:sp>
        <p:nvSpPr>
          <p:cNvPr id="8" name="Right Brace 7"/>
          <p:cNvSpPr/>
          <p:nvPr/>
        </p:nvSpPr>
        <p:spPr>
          <a:xfrm>
            <a:off x="6072198" y="2143116"/>
            <a:ext cx="285752" cy="128588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786182" y="2214554"/>
            <a:ext cx="2357454" cy="1700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b="1" dirty="0" smtClean="0">
                <a:cs typeface="B Nazanin" pitchFamily="2" charset="-78"/>
              </a:rPr>
              <a:t>پارانوييد</a:t>
            </a:r>
          </a:p>
          <a:p>
            <a:pPr algn="r" rtl="1">
              <a:lnSpc>
                <a:spcPct val="150000"/>
              </a:lnSpc>
            </a:pPr>
            <a:r>
              <a:rPr lang="fa-IR" b="1" dirty="0" smtClean="0">
                <a:cs typeface="B Nazanin" pitchFamily="2" charset="-78"/>
              </a:rPr>
              <a:t>اسكيزوئيد</a:t>
            </a:r>
          </a:p>
          <a:p>
            <a:pPr algn="r" rtl="1">
              <a:lnSpc>
                <a:spcPct val="150000"/>
              </a:lnSpc>
            </a:pPr>
            <a:r>
              <a:rPr lang="fa-IR" b="1" dirty="0" smtClean="0">
                <a:cs typeface="B Nazanin" pitchFamily="2" charset="-78"/>
              </a:rPr>
              <a:t>اسكيزوتايپي</a:t>
            </a:r>
          </a:p>
          <a:p>
            <a:pPr>
              <a:lnSpc>
                <a:spcPct val="150000"/>
              </a:lnSpc>
            </a:pPr>
            <a:endParaRPr lang="en-US" b="1" dirty="0">
              <a:cs typeface="B Nazanin" pitchFamily="2" charset="-78"/>
            </a:endParaRPr>
          </a:p>
        </p:txBody>
      </p:sp>
      <p:sp>
        <p:nvSpPr>
          <p:cNvPr id="10" name="Right Brace 9"/>
          <p:cNvSpPr/>
          <p:nvPr/>
        </p:nvSpPr>
        <p:spPr>
          <a:xfrm>
            <a:off x="6072198" y="3714752"/>
            <a:ext cx="214314" cy="150019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428992" y="3571876"/>
            <a:ext cx="2643206" cy="2116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b="1" dirty="0" smtClean="0">
                <a:cs typeface="B Nazanin" pitchFamily="2" charset="-78"/>
              </a:rPr>
              <a:t>ضد اجتماعي</a:t>
            </a:r>
          </a:p>
          <a:p>
            <a:pPr algn="r" rtl="1">
              <a:lnSpc>
                <a:spcPct val="150000"/>
              </a:lnSpc>
            </a:pPr>
            <a:r>
              <a:rPr lang="fa-IR" b="1" dirty="0" smtClean="0">
                <a:cs typeface="B Nazanin" pitchFamily="2" charset="-78"/>
              </a:rPr>
              <a:t>مرزي</a:t>
            </a:r>
          </a:p>
          <a:p>
            <a:pPr algn="r" rtl="1">
              <a:lnSpc>
                <a:spcPct val="150000"/>
              </a:lnSpc>
            </a:pPr>
            <a:r>
              <a:rPr lang="fa-IR" b="1" dirty="0" smtClean="0">
                <a:cs typeface="B Nazanin" pitchFamily="2" charset="-78"/>
              </a:rPr>
              <a:t>نمايشي</a:t>
            </a:r>
          </a:p>
          <a:p>
            <a:pPr algn="r" rtl="1">
              <a:lnSpc>
                <a:spcPct val="150000"/>
              </a:lnSpc>
            </a:pPr>
            <a:r>
              <a:rPr lang="fa-IR" b="1" dirty="0" smtClean="0">
                <a:cs typeface="B Nazanin" pitchFamily="2" charset="-78"/>
              </a:rPr>
              <a:t>خودشيفته</a:t>
            </a:r>
          </a:p>
          <a:p>
            <a:pPr algn="r" rtl="1">
              <a:lnSpc>
                <a:spcPct val="150000"/>
              </a:lnSpc>
            </a:pPr>
            <a:endParaRPr lang="en-US" b="1" dirty="0">
              <a:cs typeface="B Nazanin" pitchFamily="2" charset="-78"/>
            </a:endParaRPr>
          </a:p>
        </p:txBody>
      </p:sp>
      <p:sp>
        <p:nvSpPr>
          <p:cNvPr id="12" name="Right Brace 11"/>
          <p:cNvSpPr/>
          <p:nvPr/>
        </p:nvSpPr>
        <p:spPr>
          <a:xfrm>
            <a:off x="6072198" y="5286388"/>
            <a:ext cx="285752" cy="128588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928926" y="5429264"/>
            <a:ext cx="32147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b="1" dirty="0" smtClean="0">
                <a:cs typeface="B Nazanin" pitchFamily="2" charset="-78"/>
              </a:rPr>
              <a:t>اجتنابي</a:t>
            </a:r>
          </a:p>
          <a:p>
            <a:pPr algn="r" rtl="1"/>
            <a:r>
              <a:rPr lang="fa-IR" b="1" dirty="0" smtClean="0">
                <a:cs typeface="B Nazanin" pitchFamily="2" charset="-78"/>
              </a:rPr>
              <a:t>وابسته</a:t>
            </a:r>
          </a:p>
          <a:p>
            <a:pPr algn="r" rtl="1"/>
            <a:r>
              <a:rPr lang="fa-IR" b="1" dirty="0" smtClean="0">
                <a:cs typeface="B Nazanin" pitchFamily="2" charset="-78"/>
              </a:rPr>
              <a:t>وسواسي</a:t>
            </a:r>
          </a:p>
          <a:p>
            <a:pPr algn="r" rtl="1"/>
            <a:endParaRPr lang="en-US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4384968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591735"/>
          </a:xfrm>
        </p:spPr>
        <p:txBody>
          <a:bodyPr>
            <a:normAutofit/>
          </a:bodyPr>
          <a:lstStyle/>
          <a:p>
            <a:pPr rtl="1"/>
            <a:r>
              <a:rPr lang="fa-IR" sz="2400" b="1" dirty="0" smtClean="0">
                <a:solidFill>
                  <a:schemeClr val="accent4"/>
                </a:solidFill>
                <a:cs typeface="B Zar" pitchFamily="2" charset="-78"/>
              </a:rPr>
              <a:t>نابهنجاری های جنسی</a:t>
            </a:r>
            <a:endParaRPr lang="en-US" sz="2400" b="1" dirty="0">
              <a:solidFill>
                <a:schemeClr val="accent4"/>
              </a:solidFill>
              <a:cs typeface="B Zar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42860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b="1" dirty="0" smtClean="0">
                <a:solidFill>
                  <a:srgbClr val="FF0000"/>
                </a:solidFill>
                <a:cs typeface="B Nazanin" pitchFamily="2" charset="-78"/>
              </a:rPr>
              <a:t>طبقه 19</a:t>
            </a:r>
            <a:endParaRPr lang="en-US" b="1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488" y="1142984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b="1" dirty="0" err="1" smtClean="0">
                <a:solidFill>
                  <a:srgbClr val="0070C0"/>
                </a:solidFill>
                <a:latin typeface="+mj-lt"/>
              </a:rPr>
              <a:t>Paraphilic</a:t>
            </a:r>
            <a:r>
              <a:rPr lang="en-US" b="1" dirty="0" smtClean="0">
                <a:solidFill>
                  <a:srgbClr val="0070C0"/>
                </a:solidFill>
                <a:latin typeface="+mj-lt"/>
              </a:rPr>
              <a:t>  Disorders</a:t>
            </a:r>
            <a:endParaRPr lang="en-US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071678"/>
            <a:ext cx="8929718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b="1" dirty="0" smtClean="0">
                <a:cs typeface="B Nazanin" pitchFamily="2" charset="-78"/>
              </a:rPr>
              <a:t>شامل اختلالاتی است که در راهنمای تشخیصی وآماری قبلی،تحت عنوان اختلالات جنسی و هویت جنسی قرارگرفته اند.چند مورد از آنها:</a:t>
            </a:r>
          </a:p>
          <a:p>
            <a:pPr algn="r" rtl="1">
              <a:lnSpc>
                <a:spcPct val="150000"/>
              </a:lnSpc>
            </a:pPr>
            <a:r>
              <a:rPr lang="fa-IR" b="1" dirty="0" smtClean="0">
                <a:cs typeface="B Nazanin" pitchFamily="2" charset="-78"/>
              </a:rPr>
              <a:t>اختلال تماشاگري جنسي</a:t>
            </a:r>
          </a:p>
          <a:p>
            <a:pPr algn="r" rtl="1">
              <a:lnSpc>
                <a:spcPct val="150000"/>
              </a:lnSpc>
            </a:pPr>
            <a:r>
              <a:rPr lang="fa-IR" b="1" dirty="0" smtClean="0">
                <a:cs typeface="B Nazanin" pitchFamily="2" charset="-78"/>
              </a:rPr>
              <a:t>اختلال مالش دوستي</a:t>
            </a:r>
          </a:p>
          <a:p>
            <a:pPr algn="r" rtl="1">
              <a:lnSpc>
                <a:spcPct val="150000"/>
              </a:lnSpc>
            </a:pPr>
            <a:r>
              <a:rPr lang="fa-IR" b="1" dirty="0" smtClean="0">
                <a:cs typeface="B Nazanin" pitchFamily="2" charset="-78"/>
              </a:rPr>
              <a:t>اختلال آزارگری  جنسي</a:t>
            </a:r>
          </a:p>
          <a:p>
            <a:pPr algn="r" rtl="1">
              <a:lnSpc>
                <a:spcPct val="150000"/>
              </a:lnSpc>
            </a:pPr>
            <a:r>
              <a:rPr lang="fa-IR" b="1" dirty="0" smtClean="0">
                <a:cs typeface="B Nazanin" pitchFamily="2" charset="-78"/>
              </a:rPr>
              <a:t>اختلال آزارطلبی جنسي</a:t>
            </a:r>
          </a:p>
          <a:p>
            <a:pPr algn="r" rtl="1">
              <a:lnSpc>
                <a:spcPct val="150000"/>
              </a:lnSpc>
            </a:pPr>
            <a:r>
              <a:rPr lang="fa-IR" b="1" dirty="0" smtClean="0">
                <a:cs typeface="B Nazanin" pitchFamily="2" charset="-78"/>
              </a:rPr>
              <a:t>اختلال یادگارخواهی همراه با مبدل پوشی</a:t>
            </a:r>
          </a:p>
          <a:p>
            <a:pPr algn="r" rtl="1">
              <a:lnSpc>
                <a:spcPct val="150000"/>
              </a:lnSpc>
            </a:pPr>
            <a:endParaRPr lang="fa-IR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endParaRPr lang="fa-IR" b="1" dirty="0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2258032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42860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b="1" dirty="0" smtClean="0">
                <a:solidFill>
                  <a:srgbClr val="FF0000"/>
                </a:solidFill>
                <a:cs typeface="B Nazanin" pitchFamily="2" charset="-78"/>
              </a:rPr>
              <a:t>طبقه 20</a:t>
            </a:r>
            <a:endParaRPr lang="en-US" b="1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28926" y="500042"/>
            <a:ext cx="335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000" b="1" dirty="0" smtClean="0">
                <a:cs typeface="B Nazanin" pitchFamily="2" charset="-78"/>
              </a:rPr>
              <a:t>ساير اختلالات رواني</a:t>
            </a:r>
            <a:endParaRPr lang="en-US" sz="2000" b="1" dirty="0">
              <a:cs typeface="B Nazanin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43174" y="928670"/>
            <a:ext cx="342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00B0F0"/>
                </a:solidFill>
                <a:latin typeface="+mj-lt"/>
              </a:rPr>
              <a:t>Other  Mental  Disorders</a:t>
            </a:r>
            <a:endParaRPr lang="en-US" b="1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71670" y="1785926"/>
            <a:ext cx="51908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sz="2000" b="1" dirty="0" smtClean="0">
                <a:cs typeface="B Nazanin" pitchFamily="2" charset="-78"/>
              </a:rPr>
              <a:t>اختلالات حركتي ناشي از دارو و ديگر اثرات</a:t>
            </a:r>
            <a:r>
              <a:rPr lang="en-US" sz="2000" b="1" dirty="0" smtClean="0">
                <a:cs typeface="B Nazanin" pitchFamily="2" charset="-78"/>
              </a:rPr>
              <a:t> </a:t>
            </a:r>
            <a:r>
              <a:rPr lang="fa-IR" sz="2000" b="1" dirty="0" smtClean="0">
                <a:cs typeface="B Nazanin" pitchFamily="2" charset="-78"/>
              </a:rPr>
              <a:t> نامطلوب دارو</a:t>
            </a:r>
            <a:endParaRPr lang="en-US" sz="2000" b="1" dirty="0">
              <a:cs typeface="B Nazanin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28728" y="2214554"/>
            <a:ext cx="6215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F0"/>
                </a:solidFill>
                <a:latin typeface="+mj-lt"/>
              </a:rPr>
              <a:t>Medication-Induced  Movement  Disorders  and  Other Adverse  Effects  of  Medication  </a:t>
            </a:r>
            <a:endParaRPr lang="en-US" b="1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00464" y="4143380"/>
            <a:ext cx="5143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b="1" dirty="0" smtClean="0">
                <a:cs typeface="B Nazanin" pitchFamily="2" charset="-78"/>
              </a:rPr>
              <a:t>ساير مشكلاتي كه رسيدگي باليني مي تواند براي آنها لازم باشد  </a:t>
            </a:r>
            <a:endParaRPr lang="en-US" b="1" dirty="0">
              <a:cs typeface="B Nazanin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14712" y="4714884"/>
            <a:ext cx="5429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F0"/>
                </a:solidFill>
                <a:latin typeface="+mj-lt"/>
              </a:rPr>
              <a:t>Other  Conditions  That  May  Be  a  Focus  of  Clinical  Attention</a:t>
            </a:r>
            <a:endParaRPr lang="en-US" b="1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0034" y="3500438"/>
            <a:ext cx="32861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b="1" dirty="0" smtClean="0">
                <a:cs typeface="B Nazanin" pitchFamily="2" charset="-78"/>
              </a:rPr>
              <a:t>مشكلات مربوط به تربيت خانواده </a:t>
            </a:r>
          </a:p>
          <a:p>
            <a:pPr algn="r" rtl="1"/>
            <a:r>
              <a:rPr lang="fa-IR" b="1" dirty="0" smtClean="0">
                <a:cs typeface="B Nazanin" pitchFamily="2" charset="-78"/>
              </a:rPr>
              <a:t>سو استفاده جنسي از كودك</a:t>
            </a:r>
          </a:p>
          <a:p>
            <a:pPr algn="r" rtl="1"/>
            <a:r>
              <a:rPr lang="fa-IR" b="1" dirty="0" smtClean="0">
                <a:cs typeface="B Nazanin" pitchFamily="2" charset="-78"/>
              </a:rPr>
              <a:t>غفلت از كودك</a:t>
            </a:r>
          </a:p>
          <a:p>
            <a:pPr algn="r" rtl="1"/>
            <a:r>
              <a:rPr lang="fa-IR" b="1" dirty="0" smtClean="0">
                <a:cs typeface="B Nazanin" pitchFamily="2" charset="-78"/>
              </a:rPr>
              <a:t>سو استفاده جسمي از كودك</a:t>
            </a:r>
          </a:p>
          <a:p>
            <a:pPr algn="r" rtl="1"/>
            <a:r>
              <a:rPr lang="fa-IR" b="1" dirty="0" smtClean="0">
                <a:cs typeface="B Nazanin" pitchFamily="2" charset="-78"/>
              </a:rPr>
              <a:t>مشكلات تحصيلي </a:t>
            </a:r>
          </a:p>
          <a:p>
            <a:pPr algn="r" rtl="1"/>
            <a:r>
              <a:rPr lang="fa-IR" b="1" dirty="0" smtClean="0">
                <a:cs typeface="B Nazanin" pitchFamily="2" charset="-78"/>
              </a:rPr>
              <a:t>مشكلات شغلي</a:t>
            </a:r>
          </a:p>
          <a:p>
            <a:pPr algn="r" rtl="1"/>
            <a:r>
              <a:rPr lang="fa-IR" b="1" dirty="0" smtClean="0">
                <a:cs typeface="B Nazanin" pitchFamily="2" charset="-78"/>
              </a:rPr>
              <a:t>مشكلات مسكن</a:t>
            </a:r>
          </a:p>
          <a:p>
            <a:pPr algn="r" rtl="1"/>
            <a:r>
              <a:rPr lang="fa-IR" b="1" dirty="0" smtClean="0">
                <a:cs typeface="B Nazanin" pitchFamily="2" charset="-78"/>
              </a:rPr>
              <a:t>مشكلات اقتصادي</a:t>
            </a:r>
          </a:p>
          <a:p>
            <a:pPr algn="r" rtl="1"/>
            <a:r>
              <a:rPr lang="fa-IR" b="1" dirty="0" smtClean="0">
                <a:cs typeface="B Nazanin" pitchFamily="2" charset="-78"/>
              </a:rPr>
              <a:t>مشكلات مربوط به دسترسي به مراقبت بهداشتي و پزشكي</a:t>
            </a:r>
            <a:endParaRPr lang="en-US" b="1" dirty="0">
              <a:cs typeface="B Nazanin" pitchFamily="2" charset="-78"/>
            </a:endParaRPr>
          </a:p>
        </p:txBody>
      </p:sp>
      <p:sp>
        <p:nvSpPr>
          <p:cNvPr id="14" name="Right Brace 13"/>
          <p:cNvSpPr/>
          <p:nvPr/>
        </p:nvSpPr>
        <p:spPr>
          <a:xfrm>
            <a:off x="3714744" y="3357562"/>
            <a:ext cx="357190" cy="321471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715240" y="185736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b="1" dirty="0" smtClean="0">
                <a:solidFill>
                  <a:srgbClr val="FF0000"/>
                </a:solidFill>
                <a:cs typeface="B Nazanin" pitchFamily="2" charset="-78"/>
              </a:rPr>
              <a:t>طبقه 21</a:t>
            </a:r>
            <a:endParaRPr lang="en-US" b="1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596" y="307181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b="1" dirty="0" smtClean="0">
                <a:solidFill>
                  <a:srgbClr val="FF0000"/>
                </a:solidFill>
                <a:cs typeface="B Nazanin" pitchFamily="2" charset="-78"/>
              </a:rPr>
              <a:t>طبقه 22</a:t>
            </a:r>
            <a:endParaRPr lang="en-US" b="1" dirty="0">
              <a:solidFill>
                <a:srgbClr val="FF0000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775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60672" cy="591735"/>
          </a:xfrm>
        </p:spPr>
        <p:txBody>
          <a:bodyPr>
            <a:normAutofit/>
          </a:bodyPr>
          <a:lstStyle/>
          <a:p>
            <a:r>
              <a:rPr lang="fa-IR" sz="2400" b="1" dirty="0" smtClean="0">
                <a:solidFill>
                  <a:schemeClr val="accent4"/>
                </a:solidFill>
                <a:cs typeface="B Zar" pitchFamily="2" charset="-78"/>
              </a:rPr>
              <a:t>اختلالات طيف اسكيزوفرني و ساير اختلالات روان پريش</a:t>
            </a:r>
            <a:endParaRPr lang="en-US" sz="2400" b="1" dirty="0">
              <a:solidFill>
                <a:schemeClr val="accent4"/>
              </a:solidFill>
              <a:cs typeface="B Zar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85852" y="1142984"/>
            <a:ext cx="85725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  <a:latin typeface="+mj-lt"/>
                <a:cs typeface="Angsana New" pitchFamily="18" charset="-34"/>
              </a:rPr>
              <a:t>Schizophrenia Spectrum and Other Psychotic Disorders</a:t>
            </a:r>
            <a:endParaRPr lang="en-US" sz="2000" b="1" dirty="0">
              <a:solidFill>
                <a:srgbClr val="0070C0"/>
              </a:solidFill>
              <a:latin typeface="+mj-lt"/>
              <a:cs typeface="Angsana New" pitchFamily="18" charset="-3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29256" y="1785926"/>
            <a:ext cx="3425938" cy="53553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b="1" dirty="0" smtClean="0">
                <a:cs typeface="B Nazanin" pitchFamily="2" charset="-78"/>
              </a:rPr>
              <a:t>اختلال</a:t>
            </a:r>
            <a:r>
              <a:rPr lang="en-US" b="1" dirty="0" smtClean="0">
                <a:cs typeface="B Nazanin" pitchFamily="2" charset="-78"/>
              </a:rPr>
              <a:t> </a:t>
            </a:r>
            <a:r>
              <a:rPr lang="fa-IR" b="1" dirty="0" smtClean="0">
                <a:cs typeface="B Nazanin" pitchFamily="2" charset="-78"/>
              </a:rPr>
              <a:t>اسكيزوتايپي(شخصيت)</a:t>
            </a:r>
            <a:r>
              <a:rPr lang="en-US" b="1" dirty="0" smtClean="0">
                <a:cs typeface="B Nazanin" pitchFamily="2" charset="-78"/>
              </a:rPr>
              <a:t>+</a:t>
            </a:r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اختلال</a:t>
            </a:r>
            <a:r>
              <a:rPr lang="en-US" b="1" dirty="0" smtClean="0">
                <a:cs typeface="B Nazanin" pitchFamily="2" charset="-78"/>
              </a:rPr>
              <a:t> </a:t>
            </a:r>
            <a:r>
              <a:rPr lang="fa-IR" b="1" dirty="0" smtClean="0">
                <a:cs typeface="B Nazanin" pitchFamily="2" charset="-78"/>
              </a:rPr>
              <a:t> هذياني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اختلال</a:t>
            </a:r>
            <a:r>
              <a:rPr lang="en-US" b="1" dirty="0" smtClean="0">
                <a:cs typeface="B Nazanin" pitchFamily="2" charset="-78"/>
              </a:rPr>
              <a:t> </a:t>
            </a:r>
            <a:r>
              <a:rPr lang="fa-IR" b="1" dirty="0" smtClean="0">
                <a:cs typeface="B Nazanin" pitchFamily="2" charset="-78"/>
              </a:rPr>
              <a:t>روانپريشي كوتاه مدت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اختلال اسكيزوفرنيفرم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اسكيزوفرني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اسكيزوافكتيو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اختلال روانپريشي ناشي از مواد/دارو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اختلال روانپريشي ناشي از بيماري جسمي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00166" y="2428868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b="1" dirty="0" smtClean="0">
                <a:cs typeface="B Nazanin" pitchFamily="2" charset="-78"/>
              </a:rPr>
              <a:t>كاتاتونيا </a:t>
            </a:r>
            <a:endParaRPr lang="en-US" b="1" dirty="0">
              <a:cs typeface="B Nazanin" pitchFamily="2" charset="-78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10800000">
            <a:off x="3357554" y="2214554"/>
            <a:ext cx="714380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 flipV="1">
            <a:off x="3357554" y="2643182"/>
            <a:ext cx="714380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85786" y="2071678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b="1" dirty="0" smtClean="0">
                <a:cs typeface="B Nazanin" pitchFamily="2" charset="-78"/>
              </a:rPr>
              <a:t>مرتبط با ساير اختلالات ذهني</a:t>
            </a:r>
            <a:endParaRPr lang="en-US" b="1" dirty="0">
              <a:cs typeface="B Nazanin" pitchFamily="2" charset="-7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85786" y="2928934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b="1" dirty="0" smtClean="0">
                <a:cs typeface="B Nazanin" pitchFamily="2" charset="-78"/>
              </a:rPr>
              <a:t>ناشي از بيماري جسمي</a:t>
            </a:r>
            <a:endParaRPr lang="en-US" b="1" dirty="0">
              <a:cs typeface="B Nazanin" pitchFamily="2" charset="-7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00034" y="42860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b="1" dirty="0" smtClean="0">
                <a:solidFill>
                  <a:srgbClr val="FF0000"/>
                </a:solidFill>
                <a:cs typeface="B Nazanin" pitchFamily="2" charset="-78"/>
              </a:rPr>
              <a:t>طبقه 2</a:t>
            </a:r>
            <a:endParaRPr lang="en-US" b="1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4348" y="4857760"/>
            <a:ext cx="364333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b="1" dirty="0" smtClean="0">
                <a:solidFill>
                  <a:srgbClr val="00B050"/>
                </a:solidFill>
                <a:cs typeface="B Nazanin" pitchFamily="2" charset="-78"/>
              </a:rPr>
              <a:t>حذف اسکیزوفرنی نوع آشفته و پارانویید</a:t>
            </a:r>
            <a:endParaRPr lang="fa-IR" b="1" dirty="0">
              <a:solidFill>
                <a:srgbClr val="00B050"/>
              </a:solidFill>
              <a:cs typeface="B Nazanin" pitchFamily="2" charset="-78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28604"/>
            <a:ext cx="8686800" cy="471470"/>
          </a:xfrm>
        </p:spPr>
        <p:txBody>
          <a:bodyPr>
            <a:normAutofit/>
          </a:bodyPr>
          <a:lstStyle/>
          <a:p>
            <a:pPr rtl="1"/>
            <a:r>
              <a:rPr lang="fa-IR" sz="2400" b="1" dirty="0" smtClean="0">
                <a:solidFill>
                  <a:schemeClr val="accent4"/>
                </a:solidFill>
                <a:cs typeface="B Zar" pitchFamily="2" charset="-78"/>
              </a:rPr>
              <a:t>اختلالات دوقطبی واختلالات مرتبط با آن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0"/>
            <a:ext cx="8686800" cy="3794125"/>
          </a:xfrm>
        </p:spPr>
        <p:txBody>
          <a:bodyPr>
            <a:normAutofit/>
          </a:bodyPr>
          <a:lstStyle/>
          <a:p>
            <a:pPr algn="r" rtl="1">
              <a:buNone/>
            </a:pPr>
            <a:endParaRPr lang="en-US" sz="3200" dirty="0" smtClean="0">
              <a:cs typeface="B Zar" pitchFamily="2" charset="-78"/>
            </a:endParaRPr>
          </a:p>
          <a:p>
            <a:pPr algn="r" rtl="1"/>
            <a:endParaRPr lang="fa-IR" sz="3200" dirty="0" smtClean="0">
              <a:cs typeface="B Zar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00232" y="1857364"/>
            <a:ext cx="4604146" cy="40011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r" rtl="1"/>
            <a:r>
              <a:rPr lang="fa-IR" b="1" dirty="0" smtClean="0">
                <a:cs typeface="B Nazanin" pitchFamily="2" charset="-78"/>
              </a:rPr>
              <a:t>طبقه اختلالات خلقي در راهنمای </a:t>
            </a:r>
            <a:r>
              <a:rPr lang="fa-IR" sz="2000" b="1" dirty="0" smtClean="0">
                <a:cs typeface="B Nazanin" pitchFamily="2" charset="-78"/>
              </a:rPr>
              <a:t>جدید</a:t>
            </a:r>
            <a:r>
              <a:rPr lang="en-US" b="1" dirty="0" smtClean="0">
                <a:cs typeface="B Nazanin" pitchFamily="2" charset="-78"/>
              </a:rPr>
              <a:t> </a:t>
            </a:r>
            <a:r>
              <a:rPr lang="fa-IR" b="1" dirty="0" smtClean="0">
                <a:cs typeface="B Nazanin" pitchFamily="2" charset="-78"/>
              </a:rPr>
              <a:t>به دو طبقه مجزا</a:t>
            </a:r>
            <a:endParaRPr lang="en-US" b="1" dirty="0" smtClean="0">
              <a:cs typeface="B Nazanin" pitchFamily="2" charset="-78"/>
            </a:endParaRPr>
          </a:p>
        </p:txBody>
      </p:sp>
      <p:sp>
        <p:nvSpPr>
          <p:cNvPr id="12" name="Right Brace 11"/>
          <p:cNvSpPr/>
          <p:nvPr/>
        </p:nvSpPr>
        <p:spPr>
          <a:xfrm>
            <a:off x="8572528" y="3500438"/>
            <a:ext cx="285752" cy="2428892"/>
          </a:xfrm>
          <a:prstGeom prst="rightBrace">
            <a:avLst>
              <a:gd name="adj1" fmla="val 8333"/>
              <a:gd name="adj2" fmla="val 4548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929058" y="3571876"/>
            <a:ext cx="4786314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b="1" dirty="0" smtClean="0">
                <a:cs typeface="B Nazanin" pitchFamily="2" charset="-78"/>
              </a:rPr>
              <a:t>اختلال دو قطبي نوع 1</a:t>
            </a:r>
          </a:p>
          <a:p>
            <a:pPr algn="r" rtl="1">
              <a:lnSpc>
                <a:spcPct val="150000"/>
              </a:lnSpc>
            </a:pPr>
            <a:r>
              <a:rPr lang="fa-IR" b="1" dirty="0" smtClean="0">
                <a:cs typeface="B Nazanin" pitchFamily="2" charset="-78"/>
              </a:rPr>
              <a:t>اختلال دو قطبي نوع 2</a:t>
            </a:r>
          </a:p>
          <a:p>
            <a:pPr algn="r" rtl="1">
              <a:lnSpc>
                <a:spcPct val="150000"/>
              </a:lnSpc>
            </a:pPr>
            <a:r>
              <a:rPr lang="fa-IR" b="1" dirty="0" smtClean="0">
                <a:cs typeface="B Nazanin" pitchFamily="2" charset="-78"/>
              </a:rPr>
              <a:t>اختلال ادواري خويي</a:t>
            </a:r>
          </a:p>
          <a:p>
            <a:pPr algn="r" rtl="1">
              <a:lnSpc>
                <a:spcPct val="150000"/>
              </a:lnSpc>
            </a:pPr>
            <a:r>
              <a:rPr lang="fa-IR" b="1" dirty="0" smtClean="0">
                <a:cs typeface="B Nazanin" pitchFamily="2" charset="-78"/>
              </a:rPr>
              <a:t>اختلال دو قطبي ناشي از مواد / دارو </a:t>
            </a:r>
          </a:p>
          <a:p>
            <a:pPr algn="r" rtl="1">
              <a:lnSpc>
                <a:spcPct val="150000"/>
              </a:lnSpc>
            </a:pPr>
            <a:r>
              <a:rPr lang="fa-IR" b="1" dirty="0" smtClean="0">
                <a:cs typeface="B Nazanin" pitchFamily="2" charset="-78"/>
              </a:rPr>
              <a:t>اختلال دو قطبي ناشي از بيماري هاي جسمي</a:t>
            </a:r>
          </a:p>
          <a:p>
            <a:pPr algn="r" rtl="1"/>
            <a:endParaRPr lang="en-US" b="1" dirty="0">
              <a:cs typeface="B Nazanin" pitchFamily="2" charset="-78"/>
            </a:endParaRPr>
          </a:p>
        </p:txBody>
      </p:sp>
      <p:sp>
        <p:nvSpPr>
          <p:cNvPr id="19" name="Line Callout 1 18"/>
          <p:cNvSpPr/>
          <p:nvPr/>
        </p:nvSpPr>
        <p:spPr>
          <a:xfrm>
            <a:off x="1000100" y="2571744"/>
            <a:ext cx="1714512" cy="357190"/>
          </a:xfrm>
          <a:prstGeom prst="borderCallout1">
            <a:avLst>
              <a:gd name="adj1" fmla="val -2799"/>
              <a:gd name="adj2" fmla="val 26928"/>
              <a:gd name="adj3" fmla="val -78852"/>
              <a:gd name="adj4" fmla="val 54963"/>
            </a:avLst>
          </a:prstGeom>
          <a:blipFill>
            <a:blip r:embed="rId3" cstate="print"/>
            <a:tile tx="0" ty="0" sx="100000" sy="100000" flip="none" algn="tl"/>
          </a:blip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b="1" dirty="0" smtClean="0">
                <a:solidFill>
                  <a:schemeClr val="bg1"/>
                </a:solidFill>
                <a:cs typeface="B Nazanin" pitchFamily="2" charset="-78"/>
              </a:rPr>
              <a:t>اختلالات افسردگی</a:t>
            </a:r>
          </a:p>
        </p:txBody>
      </p:sp>
      <p:sp>
        <p:nvSpPr>
          <p:cNvPr id="20" name="Line Callout 1 19"/>
          <p:cNvSpPr/>
          <p:nvPr/>
        </p:nvSpPr>
        <p:spPr>
          <a:xfrm>
            <a:off x="4214810" y="2643182"/>
            <a:ext cx="3643338" cy="357190"/>
          </a:xfrm>
          <a:prstGeom prst="borderCallout1">
            <a:avLst>
              <a:gd name="adj1" fmla="val -6126"/>
              <a:gd name="adj2" fmla="val 79510"/>
              <a:gd name="adj3" fmla="val -112354"/>
              <a:gd name="adj4" fmla="val 64720"/>
            </a:avLst>
          </a:prstGeom>
          <a:blipFill>
            <a:blip r:embed="rId3" cstate="print"/>
            <a:tile tx="0" ty="0" sx="100000" sy="100000" flip="none" algn="tl"/>
          </a:blip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b="1" dirty="0" smtClean="0">
                <a:solidFill>
                  <a:schemeClr val="bg1"/>
                </a:solidFill>
                <a:cs typeface="B Nazanin" pitchFamily="2" charset="-78"/>
              </a:rPr>
              <a:t>اختلالات دوقطبی واختلالات مرتبط با آن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0034" y="42860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b="1" dirty="0" smtClean="0">
                <a:solidFill>
                  <a:srgbClr val="FF0000"/>
                </a:solidFill>
                <a:cs typeface="B Nazanin" pitchFamily="2" charset="-78"/>
              </a:rPr>
              <a:t>طبقه 3</a:t>
            </a:r>
            <a:endParaRPr lang="en-US" b="1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28794" y="1142984"/>
            <a:ext cx="5214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  <a:latin typeface="+mj-lt"/>
              </a:rPr>
              <a:t>Bipolar and Related Disorders</a:t>
            </a:r>
            <a:endParaRPr lang="en-US" b="1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67619532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260672" cy="642941"/>
          </a:xfrm>
        </p:spPr>
        <p:txBody>
          <a:bodyPr>
            <a:normAutofit/>
          </a:bodyPr>
          <a:lstStyle/>
          <a:p>
            <a:pPr rtl="1"/>
            <a:r>
              <a:rPr lang="fa-IR" sz="2400" b="1" dirty="0" smtClean="0">
                <a:solidFill>
                  <a:schemeClr val="accent4"/>
                </a:solidFill>
                <a:cs typeface="B Zar" pitchFamily="2" charset="-78"/>
              </a:rPr>
              <a:t>اختلالات افسردگی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71934" y="2071678"/>
            <a:ext cx="4857784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b="1" dirty="0" smtClean="0">
                <a:cs typeface="B Nazanin" pitchFamily="2" charset="-78"/>
              </a:rPr>
              <a:t>اختلال  خلق مخرب نامنظم</a:t>
            </a:r>
          </a:p>
          <a:p>
            <a:pPr algn="r" rtl="1">
              <a:lnSpc>
                <a:spcPct val="200000"/>
              </a:lnSpc>
            </a:pPr>
            <a:r>
              <a:rPr lang="fa-IR" b="1" dirty="0" smtClean="0">
                <a:cs typeface="B Nazanin" pitchFamily="2" charset="-78"/>
              </a:rPr>
              <a:t>اختلال افسردگي اساسي</a:t>
            </a:r>
          </a:p>
          <a:p>
            <a:pPr algn="r" rtl="1">
              <a:lnSpc>
                <a:spcPct val="200000"/>
              </a:lnSpc>
            </a:pPr>
            <a:r>
              <a:rPr lang="fa-IR" b="1" dirty="0" smtClean="0">
                <a:cs typeface="B Nazanin" pitchFamily="2" charset="-78"/>
              </a:rPr>
              <a:t>اختلال افسردگي پايدار(افسرده خويي)</a:t>
            </a:r>
          </a:p>
          <a:p>
            <a:pPr algn="r" rtl="1">
              <a:lnSpc>
                <a:spcPct val="200000"/>
              </a:lnSpc>
            </a:pPr>
            <a:r>
              <a:rPr lang="fa-IR" b="1" dirty="0" smtClean="0">
                <a:cs typeface="B Nazanin" pitchFamily="2" charset="-78"/>
              </a:rPr>
              <a:t>اختلال ملال پيش از قاعدگي</a:t>
            </a:r>
            <a:r>
              <a:rPr lang="en-US" sz="1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cs typeface="B Nazanin" pitchFamily="2" charset="-78"/>
              </a:rPr>
              <a:t>new </a:t>
            </a:r>
            <a:endParaRPr lang="fa-IR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b="1" dirty="0" smtClean="0">
                <a:cs typeface="B Nazanin" pitchFamily="2" charset="-78"/>
              </a:rPr>
              <a:t>اختلال افسردگي ناشي از مواد/دارو                                        اختلال افسردگي ناشي از ديگر بيماري هاي جسمي</a:t>
            </a:r>
          </a:p>
          <a:p>
            <a:pPr algn="r" rtl="1">
              <a:lnSpc>
                <a:spcPct val="150000"/>
              </a:lnSpc>
            </a:pPr>
            <a:endParaRPr lang="fa-IR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endParaRPr lang="fa-IR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endParaRPr lang="fa-IR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endParaRPr lang="fa-IR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endParaRPr lang="fa-IR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endParaRPr lang="fa-IR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endParaRPr lang="en-US" b="1" dirty="0">
              <a:cs typeface="B Nazanin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85786" y="3929066"/>
            <a:ext cx="4071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b="1" dirty="0" smtClean="0">
                <a:cs typeface="B Nazanin" pitchFamily="2" charset="-78"/>
              </a:rPr>
              <a:t>قبلاً یکی ازاختلالات افسردگی تصريح نشده بود</a:t>
            </a:r>
            <a:endParaRPr lang="en-US" b="1" dirty="0">
              <a:cs typeface="B Nazanin" pitchFamily="2" charset="-78"/>
            </a:endParaRPr>
          </a:p>
        </p:txBody>
      </p:sp>
      <p:cxnSp>
        <p:nvCxnSpPr>
          <p:cNvPr id="8" name="Elbow Connector 7"/>
          <p:cNvCxnSpPr/>
          <p:nvPr/>
        </p:nvCxnSpPr>
        <p:spPr>
          <a:xfrm rot="10800000">
            <a:off x="4714876" y="4143380"/>
            <a:ext cx="1357322" cy="1588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00034" y="42860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b="1" dirty="0" smtClean="0">
                <a:solidFill>
                  <a:srgbClr val="FF0000"/>
                </a:solidFill>
                <a:cs typeface="B Nazanin" pitchFamily="2" charset="-78"/>
              </a:rPr>
              <a:t>طبقه 4</a:t>
            </a:r>
            <a:endParaRPr lang="en-US" b="1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71802" y="1142984"/>
            <a:ext cx="328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  <a:latin typeface="+mj-lt"/>
              </a:rPr>
              <a:t>Depressive  Disorders</a:t>
            </a:r>
            <a:endParaRPr lang="en-US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32447" y="2285992"/>
            <a:ext cx="27735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b="1" dirty="0" smtClean="0">
                <a:cs typeface="B Nazanin" pitchFamily="2" charset="-78"/>
              </a:rPr>
              <a:t>افسردگی/اضطراب مختلط</a:t>
            </a:r>
            <a:r>
              <a:rPr lang="en-US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cs typeface="B Nazanin" pitchFamily="2" charset="-78"/>
              </a:rPr>
              <a:t> new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377421"/>
          </a:xfrm>
        </p:spPr>
        <p:txBody>
          <a:bodyPr>
            <a:normAutofit fontScale="90000"/>
          </a:bodyPr>
          <a:lstStyle/>
          <a:p>
            <a:pPr algn="r" rtl="1"/>
            <a:r>
              <a:rPr lang="en-US" sz="4400" b="1" dirty="0" smtClean="0">
                <a:solidFill>
                  <a:schemeClr val="tx1"/>
                </a:solidFill>
                <a:cs typeface="B Zar" pitchFamily="2" charset="-78"/>
              </a:rPr>
              <a:t>y</a:t>
            </a:r>
            <a:endParaRPr lang="en-US" sz="4400" b="1" dirty="0">
              <a:solidFill>
                <a:schemeClr val="tx1"/>
              </a:solidFill>
              <a:cs typeface="B Zar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27680" y="479691"/>
            <a:ext cx="21836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 smtClean="0">
                <a:solidFill>
                  <a:schemeClr val="accent4"/>
                </a:solidFill>
                <a:cs typeface="B Zar" pitchFamily="2" charset="-78"/>
              </a:rPr>
              <a:t>اختلالات اضطرابی</a:t>
            </a:r>
            <a:endParaRPr lang="en-US" sz="2400" b="1" dirty="0">
              <a:solidFill>
                <a:schemeClr val="accent4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28992" y="1142984"/>
            <a:ext cx="21275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+mj-lt"/>
              </a:rPr>
              <a:t>Anxiety   Disorder</a:t>
            </a:r>
            <a:endParaRPr lang="en-US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42860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b="1" dirty="0" smtClean="0">
                <a:solidFill>
                  <a:srgbClr val="FF0000"/>
                </a:solidFill>
                <a:cs typeface="B Nazanin" pitchFamily="2" charset="-78"/>
              </a:rPr>
              <a:t>طبقه 5</a:t>
            </a:r>
            <a:endParaRPr lang="en-US" b="1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72132" y="1785926"/>
            <a:ext cx="328614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b="1" dirty="0" smtClean="0">
                <a:cs typeface="B Nazanin" pitchFamily="2" charset="-78"/>
              </a:rPr>
              <a:t>اختلال اضطراب جدايي </a:t>
            </a:r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cs typeface="B Nazanin" pitchFamily="2" charset="-78"/>
              </a:rPr>
              <a:t>new</a:t>
            </a:r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لالي انتخابي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فوبي خاص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فوبي اجتماعي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اختلال وحشتزدگي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آگورافوبيا(ترس موقعيتي)</a:t>
            </a:r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cs typeface="B Nazanin" pitchFamily="2" charset="-78"/>
              </a:rPr>
              <a:t> new </a:t>
            </a:r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اختلال اضطراب فراگير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اختلال اضطرابي ناشي از مواد/دارو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اختلال اضطرابي ناشي از بيماري جسمي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en-US" b="1" dirty="0">
              <a:cs typeface="B Nazanin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5720" y="1857364"/>
            <a:ext cx="4572000" cy="130420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>
              <a:lnSpc>
                <a:spcPct val="150000"/>
              </a:lnSpc>
              <a:buNone/>
            </a:pPr>
            <a:r>
              <a:rPr lang="fa-IR" b="1" dirty="0" smtClean="0">
                <a:solidFill>
                  <a:srgbClr val="FFFF00"/>
                </a:solidFill>
                <a:cs typeface="B Nazanin" pitchFamily="2" charset="-78"/>
              </a:rPr>
              <a:t>اختلالات جدا شده:</a:t>
            </a:r>
          </a:p>
          <a:p>
            <a:pPr algn="ctr" rtl="1">
              <a:lnSpc>
                <a:spcPct val="150000"/>
              </a:lnSpc>
            </a:pPr>
            <a:r>
              <a:rPr lang="fa-IR" b="1" dirty="0" smtClean="0">
                <a:cs typeface="B Nazanin" pitchFamily="2" charset="-78"/>
              </a:rPr>
              <a:t>اختلال وسواسی واختلالات مرتبط باآن </a:t>
            </a:r>
          </a:p>
          <a:p>
            <a:pPr algn="ctr" rtl="1">
              <a:lnSpc>
                <a:spcPct val="150000"/>
              </a:lnSpc>
            </a:pPr>
            <a:r>
              <a:rPr lang="fa-IR" b="1" dirty="0" smtClean="0">
                <a:cs typeface="B Nazanin" pitchFamily="2" charset="-78"/>
              </a:rPr>
              <a:t>اختلال مرتبط باصدمه وعوامل تنش زا(</a:t>
            </a:r>
            <a:r>
              <a:rPr lang="en-US" b="1" dirty="0" err="1" smtClean="0">
                <a:cs typeface="B Nazanin" pitchFamily="2" charset="-78"/>
              </a:rPr>
              <a:t>ptsd</a:t>
            </a:r>
            <a:r>
              <a:rPr lang="en-US" b="1" dirty="0" smtClean="0">
                <a:cs typeface="B Nazanin" pitchFamily="2" charset="-78"/>
              </a:rPr>
              <a:t> </a:t>
            </a:r>
            <a:r>
              <a:rPr lang="fa-IR" b="1" dirty="0" smtClean="0">
                <a:cs typeface="B Nazanin" pitchFamily="2" charset="-78"/>
              </a:rPr>
              <a:t>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05315227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60672" cy="520298"/>
          </a:xfrm>
        </p:spPr>
        <p:txBody>
          <a:bodyPr>
            <a:noAutofit/>
          </a:bodyPr>
          <a:lstStyle/>
          <a:p>
            <a:pPr rtl="1"/>
            <a:r>
              <a:rPr lang="fa-IR" sz="2800" b="1" dirty="0" smtClean="0">
                <a:solidFill>
                  <a:schemeClr val="accent4"/>
                </a:solidFill>
                <a:cs typeface="B Zar" pitchFamily="2" charset="-78"/>
              </a:rPr>
              <a:t>اختلال وسواس واختلالات مرتبط با آن</a:t>
            </a:r>
            <a:r>
              <a:rPr lang="fa-IR" sz="2800" dirty="0" smtClean="0">
                <a:solidFill>
                  <a:schemeClr val="accent4"/>
                </a:solidFill>
                <a:cs typeface="B Zar" pitchFamily="2" charset="-78"/>
              </a:rPr>
              <a:t/>
            </a:r>
            <a:br>
              <a:rPr lang="fa-IR" sz="2800" dirty="0" smtClean="0">
                <a:solidFill>
                  <a:schemeClr val="accent4"/>
                </a:solidFill>
                <a:cs typeface="B Zar" pitchFamily="2" charset="-78"/>
              </a:rPr>
            </a:br>
            <a:endParaRPr lang="en-US" sz="2800" dirty="0">
              <a:solidFill>
                <a:schemeClr val="accent4"/>
              </a:solidFill>
              <a:cs typeface="B Zar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42860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b="1" dirty="0" smtClean="0">
                <a:solidFill>
                  <a:srgbClr val="FF0000"/>
                </a:solidFill>
                <a:cs typeface="B Nazanin" pitchFamily="2" charset="-78"/>
              </a:rPr>
              <a:t>طبقه 6</a:t>
            </a:r>
            <a:endParaRPr lang="en-US" b="1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28794" y="1142984"/>
            <a:ext cx="5429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+mj-lt"/>
              </a:rPr>
              <a:t>Obsessive-Compulsive  and  Related  Disorders  </a:t>
            </a:r>
            <a:endParaRPr lang="en-US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28926" y="1643050"/>
            <a:ext cx="6000792" cy="9510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b="1" dirty="0" smtClean="0">
                <a:cs typeface="B Nazanin" pitchFamily="2" charset="-78"/>
              </a:rPr>
              <a:t>اختلال وسواس فكري عملي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اختلال بد شكلي بدن</a:t>
            </a:r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cs typeface="B Nazanin" pitchFamily="2" charset="-78"/>
              </a:rPr>
              <a:t>move </a:t>
            </a:r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اختلال احتكار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اختلال كندن مو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اختلال كندن پوست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اختلال وسواس واختلالات مرتبط با آن ناشي از مواد/دارو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اختلال وسواس واختلالات مرتبط با آن ناشي از بيماري جسمي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  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solidFill>
                <a:schemeClr val="accent4"/>
              </a:solidFill>
              <a:cs typeface="B Nazanin" pitchFamily="2" charset="-78"/>
            </a:endParaRPr>
          </a:p>
          <a:p>
            <a:pPr algn="r" rtl="1"/>
            <a:r>
              <a:rPr lang="fa-IR" dirty="0" smtClean="0">
                <a:solidFill>
                  <a:schemeClr val="accent4"/>
                </a:solidFill>
                <a:cs typeface="B Zar" pitchFamily="2" charset="-78"/>
              </a:rPr>
              <a:t/>
            </a:r>
            <a:br>
              <a:rPr lang="fa-IR" dirty="0" smtClean="0">
                <a:solidFill>
                  <a:schemeClr val="accent4"/>
                </a:solidFill>
                <a:cs typeface="B Zar" pitchFamily="2" charset="-78"/>
              </a:rPr>
            </a:br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en-US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49767613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520297"/>
          </a:xfrm>
        </p:spPr>
        <p:txBody>
          <a:bodyPr>
            <a:normAutofit/>
          </a:bodyPr>
          <a:lstStyle/>
          <a:p>
            <a:pPr rtl="1"/>
            <a:r>
              <a:rPr lang="fa-IR" sz="2800" b="1" dirty="0" smtClean="0">
                <a:solidFill>
                  <a:schemeClr val="accent4"/>
                </a:solidFill>
                <a:cs typeface="B Zar" pitchFamily="2" charset="-78"/>
              </a:rPr>
              <a:t>اختلالات مرتبط با</a:t>
            </a:r>
            <a:r>
              <a:rPr lang="en-US" sz="2800" b="1" dirty="0" smtClean="0">
                <a:solidFill>
                  <a:schemeClr val="accent4"/>
                </a:solidFill>
                <a:cs typeface="B Zar" pitchFamily="2" charset="-78"/>
              </a:rPr>
              <a:t> </a:t>
            </a:r>
            <a:r>
              <a:rPr lang="fa-IR" sz="2800" b="1" dirty="0" smtClean="0">
                <a:solidFill>
                  <a:schemeClr val="accent4"/>
                </a:solidFill>
                <a:cs typeface="B Zar" pitchFamily="2" charset="-78"/>
              </a:rPr>
              <a:t>ضربه وعوامل تنش زا</a:t>
            </a:r>
            <a:endParaRPr lang="en-US" sz="2800" b="1" dirty="0">
              <a:solidFill>
                <a:schemeClr val="accent4"/>
              </a:solidFill>
              <a:cs typeface="B Zar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42860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b="1" dirty="0" smtClean="0">
                <a:solidFill>
                  <a:srgbClr val="FF0000"/>
                </a:solidFill>
                <a:cs typeface="B Nazanin" pitchFamily="2" charset="-78"/>
              </a:rPr>
              <a:t>طبقه 7</a:t>
            </a:r>
            <a:endParaRPr lang="en-US" b="1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5984" y="1142984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+mj-lt"/>
              </a:rPr>
              <a:t>Trauma- and  Stressor- Related Disorder</a:t>
            </a:r>
            <a:endParaRPr lang="en-US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43306" y="2056686"/>
            <a:ext cx="528641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b="1" dirty="0" smtClean="0">
                <a:cs typeface="B Nazanin" pitchFamily="2" charset="-78"/>
              </a:rPr>
              <a:t>اختلال دلبستگي واكنشي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اختلال درگيري اجتماعي مهارگسيخته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اختلال استرس پس از سانحه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اختلال استرس حاد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اختلالات انطباقي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en-US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735156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520297"/>
          </a:xfrm>
        </p:spPr>
        <p:txBody>
          <a:bodyPr>
            <a:normAutofit/>
          </a:bodyPr>
          <a:lstStyle/>
          <a:p>
            <a:pPr rtl="1"/>
            <a:r>
              <a:rPr lang="fa-IR" sz="2400" b="1" dirty="0" smtClean="0">
                <a:solidFill>
                  <a:schemeClr val="accent4"/>
                </a:solidFill>
                <a:cs typeface="B Zar" pitchFamily="2" charset="-78"/>
              </a:rPr>
              <a:t>اختلالات تجزیه ای</a:t>
            </a:r>
            <a:endParaRPr lang="en-US" sz="2400" b="1" dirty="0">
              <a:solidFill>
                <a:schemeClr val="accent4"/>
              </a:solidFill>
              <a:cs typeface="B Zar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42860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b="1" dirty="0" smtClean="0">
                <a:solidFill>
                  <a:srgbClr val="FF0000"/>
                </a:solidFill>
                <a:cs typeface="B Nazanin" pitchFamily="2" charset="-78"/>
              </a:rPr>
              <a:t>طبقه 8</a:t>
            </a:r>
            <a:endParaRPr lang="en-US" b="1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71538" y="5500702"/>
            <a:ext cx="7072330" cy="36933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b="1" dirty="0" smtClean="0">
                <a:solidFill>
                  <a:schemeClr val="bg1"/>
                </a:solidFill>
                <a:cs typeface="B Nazanin" pitchFamily="2" charset="-78"/>
              </a:rPr>
              <a:t>تنها تغییرچشمگیردراین زمینه، حذف اختلال گریزتجزیه ای در راهنمای جدید می باشد</a:t>
            </a:r>
            <a:endParaRPr lang="en-US" b="1" dirty="0">
              <a:solidFill>
                <a:schemeClr val="bg1"/>
              </a:solidFill>
              <a:cs typeface="B Nazanin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57488" y="1142984"/>
            <a:ext cx="342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  <a:latin typeface="+mj-lt"/>
              </a:rPr>
              <a:t>Dissociative  Disorders</a:t>
            </a:r>
            <a:endParaRPr lang="en-US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29256" y="2428868"/>
            <a:ext cx="350046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b="1" dirty="0" smtClean="0">
                <a:cs typeface="B Nazanin" pitchFamily="2" charset="-78"/>
              </a:rPr>
              <a:t>اختلال هويت تجزيه اي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يادزدودگي تجزيه اي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اختلال مسخ شخصيت/مسخ واقعيت</a:t>
            </a:r>
          </a:p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endParaRPr lang="fa-IR" b="1" dirty="0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970108"/>
      </p:ext>
    </p:extLst>
  </p:cSld>
  <p:clrMapOvr>
    <a:masterClrMapping/>
  </p:clrMapOvr>
  <p:transition spd="med">
    <p:cover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2217</TotalTime>
  <Words>999</Words>
  <Application>Microsoft Office PowerPoint</Application>
  <PresentationFormat>On-screen Show (4:3)</PresentationFormat>
  <Paragraphs>353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Apothecary</vt:lpstr>
      <vt:lpstr>Slide 1</vt:lpstr>
      <vt:lpstr> اختلالات رشدي عصبي  </vt:lpstr>
      <vt:lpstr>اختلالات طيف اسكيزوفرني و ساير اختلالات روان پريش</vt:lpstr>
      <vt:lpstr>اختلالات دوقطبی واختلالات مرتبط با آن</vt:lpstr>
      <vt:lpstr>اختلالات افسردگی</vt:lpstr>
      <vt:lpstr>y</vt:lpstr>
      <vt:lpstr>اختلال وسواس واختلالات مرتبط با آن </vt:lpstr>
      <vt:lpstr>اختلالات مرتبط با ضربه وعوامل تنش زا</vt:lpstr>
      <vt:lpstr>اختلالات تجزیه ای</vt:lpstr>
      <vt:lpstr>اختلالات علایم بدنی و اختلالات مرتبط با آن</vt:lpstr>
      <vt:lpstr>اختلالات تغذیه وخوردن</vt:lpstr>
      <vt:lpstr>اختلالات دفعی</vt:lpstr>
      <vt:lpstr>اختلالات خواب - بیداری</vt:lpstr>
      <vt:lpstr>اختلالات جنسی</vt:lpstr>
      <vt:lpstr>Slide 15</vt:lpstr>
      <vt:lpstr>Slide 16</vt:lpstr>
      <vt:lpstr>اختلالات رفتار مخرب ،کنترل تکانه و سلوک</vt:lpstr>
      <vt:lpstr>اختلالات اعتیادآور و اختلالات مرتبط با مواد</vt:lpstr>
      <vt:lpstr>اختلالات عصبی - شناختی</vt:lpstr>
      <vt:lpstr>اختلالات شخصیت</vt:lpstr>
      <vt:lpstr>نابهنجاری های جنسی</vt:lpstr>
      <vt:lpstr>Slide 22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XYZ</dc:creator>
  <cp:lastModifiedBy>ali</cp:lastModifiedBy>
  <cp:revision>124</cp:revision>
  <dcterms:created xsi:type="dcterms:W3CDTF">2014-02-26T12:33:53Z</dcterms:created>
  <dcterms:modified xsi:type="dcterms:W3CDTF">2014-03-12T10:51:20Z</dcterms:modified>
</cp:coreProperties>
</file>